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26" r:id="rId5"/>
    <p:sldId id="327" r:id="rId6"/>
    <p:sldId id="328" r:id="rId7"/>
    <p:sldId id="334" r:id="rId8"/>
    <p:sldId id="355" r:id="rId9"/>
    <p:sldId id="370" r:id="rId10"/>
    <p:sldId id="360" r:id="rId11"/>
    <p:sldId id="354" r:id="rId12"/>
    <p:sldId id="356" r:id="rId13"/>
    <p:sldId id="357" r:id="rId14"/>
    <p:sldId id="358" r:id="rId15"/>
    <p:sldId id="362" r:id="rId16"/>
    <p:sldId id="371" r:id="rId17"/>
    <p:sldId id="372" r:id="rId18"/>
    <p:sldId id="352" r:id="rId19"/>
    <p:sldId id="373" r:id="rId20"/>
    <p:sldId id="366" r:id="rId21"/>
    <p:sldId id="367" r:id="rId22"/>
    <p:sldId id="368" r:id="rId23"/>
    <p:sldId id="330" r:id="rId24"/>
    <p:sldId id="364" r:id="rId25"/>
    <p:sldId id="365" r:id="rId26"/>
    <p:sldId id="299" r:id="rId27"/>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96"/>
    <a:srgbClr val="FFF4C5"/>
    <a:srgbClr val="FFE265"/>
    <a:srgbClr val="FFCC00"/>
    <a:srgbClr val="00B0EE"/>
    <a:srgbClr val="8BE1FF"/>
    <a:srgbClr val="79DCFF"/>
    <a:srgbClr val="D50032"/>
    <a:srgbClr val="E5721D"/>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72620" autoAdjust="0"/>
  </p:normalViewPr>
  <p:slideViewPr>
    <p:cSldViewPr>
      <p:cViewPr varScale="1">
        <p:scale>
          <a:sx n="109" d="100"/>
          <a:sy n="109" d="100"/>
        </p:scale>
        <p:origin x="1782" y="78"/>
      </p:cViewPr>
      <p:guideLst>
        <p:guide orient="horz" pos="1620"/>
        <p:guide pos="2880"/>
      </p:guideLst>
    </p:cSldViewPr>
  </p:slideViewPr>
  <p:notesTextViewPr>
    <p:cViewPr>
      <p:scale>
        <a:sx n="100" d="100"/>
        <a:sy n="100" d="100"/>
      </p:scale>
      <p:origin x="0" y="0"/>
    </p:cViewPr>
  </p:notesText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CC88C-7A51-499C-BAD3-BA777AB3DA9A}" type="doc">
      <dgm:prSet loTypeId="urn:microsoft.com/office/officeart/2018/2/layout/IconLabelList" loCatId="icon" qsTypeId="urn:microsoft.com/office/officeart/2005/8/quickstyle/simple1" qsCatId="simple" csTypeId="urn:microsoft.com/office/officeart/2005/8/colors/accent5_2" csCatId="accent5" phldr="1"/>
      <dgm:spPr/>
      <dgm:t>
        <a:bodyPr/>
        <a:lstStyle/>
        <a:p>
          <a:endParaRPr lang="en-US"/>
        </a:p>
      </dgm:t>
    </dgm:pt>
    <dgm:pt modelId="{C595282E-9CED-4BF4-A891-E15D419831F9}">
      <dgm:prSet/>
      <dgm:spPr/>
      <dgm:t>
        <a:bodyPr/>
        <a:lstStyle/>
        <a:p>
          <a:pPr>
            <a:lnSpc>
              <a:spcPct val="100000"/>
            </a:lnSpc>
          </a:pPr>
          <a:r>
            <a:rPr lang="en-AU" dirty="0">
              <a:latin typeface="Arial" panose="020B0604020202020204" pitchFamily="34" charset="0"/>
              <a:cs typeface="Arial" panose="020B0604020202020204" pitchFamily="34" charset="0"/>
            </a:rPr>
            <a:t>Time restrictions </a:t>
          </a:r>
          <a:endParaRPr lang="en-US" dirty="0">
            <a:latin typeface="Arial" panose="020B0604020202020204" pitchFamily="34" charset="0"/>
            <a:cs typeface="Arial" panose="020B0604020202020204" pitchFamily="34" charset="0"/>
          </a:endParaRPr>
        </a:p>
      </dgm:t>
    </dgm:pt>
    <dgm:pt modelId="{9CE243D4-E2C3-4847-BED8-FC21B77E487D}" type="parTrans" cxnId="{FEBBC282-0269-4B76-83FD-873F5937C031}">
      <dgm:prSet/>
      <dgm:spPr/>
      <dgm:t>
        <a:bodyPr/>
        <a:lstStyle/>
        <a:p>
          <a:endParaRPr lang="en-US"/>
        </a:p>
      </dgm:t>
    </dgm:pt>
    <dgm:pt modelId="{4D919E1D-027F-44CE-A4B6-51384D346971}" type="sibTrans" cxnId="{FEBBC282-0269-4B76-83FD-873F5937C031}">
      <dgm:prSet/>
      <dgm:spPr/>
      <dgm:t>
        <a:bodyPr/>
        <a:lstStyle/>
        <a:p>
          <a:endParaRPr lang="en-US"/>
        </a:p>
      </dgm:t>
    </dgm:pt>
    <dgm:pt modelId="{F74BB838-E432-4AB1-AA51-AFE856674D94}">
      <dgm:prSet/>
      <dgm:spPr/>
      <dgm:t>
        <a:bodyPr/>
        <a:lstStyle/>
        <a:p>
          <a:pPr>
            <a:lnSpc>
              <a:spcPct val="100000"/>
            </a:lnSpc>
          </a:pPr>
          <a:r>
            <a:rPr lang="en-AU" dirty="0">
              <a:latin typeface="Arial" panose="020B0604020202020204" pitchFamily="34" charset="0"/>
              <a:cs typeface="Arial" panose="020B0604020202020204" pitchFamily="34" charset="0"/>
            </a:rPr>
            <a:t>Fatigue and lack of energy </a:t>
          </a:r>
          <a:endParaRPr lang="en-US" dirty="0">
            <a:latin typeface="Arial" panose="020B0604020202020204" pitchFamily="34" charset="0"/>
            <a:cs typeface="Arial" panose="020B0604020202020204" pitchFamily="34" charset="0"/>
          </a:endParaRPr>
        </a:p>
      </dgm:t>
    </dgm:pt>
    <dgm:pt modelId="{493C7E87-1414-4FFB-85A8-B767AD70094A}" type="parTrans" cxnId="{8C6D28E0-D0E3-4B84-A167-DFC39550C215}">
      <dgm:prSet/>
      <dgm:spPr/>
      <dgm:t>
        <a:bodyPr/>
        <a:lstStyle/>
        <a:p>
          <a:endParaRPr lang="en-US"/>
        </a:p>
      </dgm:t>
    </dgm:pt>
    <dgm:pt modelId="{6E0057A5-5FC5-4D14-8F69-DE25C6F58491}" type="sibTrans" cxnId="{8C6D28E0-D0E3-4B84-A167-DFC39550C215}">
      <dgm:prSet/>
      <dgm:spPr/>
      <dgm:t>
        <a:bodyPr/>
        <a:lstStyle/>
        <a:p>
          <a:endParaRPr lang="en-US"/>
        </a:p>
      </dgm:t>
    </dgm:pt>
    <dgm:pt modelId="{666F656C-D6A3-43A7-ACB9-B1D4D9888609}">
      <dgm:prSet/>
      <dgm:spPr/>
      <dgm:t>
        <a:bodyPr/>
        <a:lstStyle/>
        <a:p>
          <a:pPr>
            <a:lnSpc>
              <a:spcPct val="100000"/>
            </a:lnSpc>
          </a:pPr>
          <a:r>
            <a:rPr lang="en-AU" dirty="0">
              <a:latin typeface="Arial" panose="020B0604020202020204" pitchFamily="34" charset="0"/>
              <a:cs typeface="Arial" panose="020B0604020202020204" pitchFamily="34" charset="0"/>
            </a:rPr>
            <a:t>Low motivation </a:t>
          </a:r>
          <a:endParaRPr lang="en-US" dirty="0">
            <a:latin typeface="Arial" panose="020B0604020202020204" pitchFamily="34" charset="0"/>
            <a:cs typeface="Arial" panose="020B0604020202020204" pitchFamily="34" charset="0"/>
          </a:endParaRPr>
        </a:p>
      </dgm:t>
    </dgm:pt>
    <dgm:pt modelId="{126511F0-160D-46EE-8CE5-CAFE24690024}" type="parTrans" cxnId="{B05686A1-F7D9-4129-BF4F-EC3F074C31E1}">
      <dgm:prSet/>
      <dgm:spPr/>
      <dgm:t>
        <a:bodyPr/>
        <a:lstStyle/>
        <a:p>
          <a:endParaRPr lang="en-US"/>
        </a:p>
      </dgm:t>
    </dgm:pt>
    <dgm:pt modelId="{DFA0AA89-5E03-4FB2-9871-266654E9DBF9}" type="sibTrans" cxnId="{B05686A1-F7D9-4129-BF4F-EC3F074C31E1}">
      <dgm:prSet/>
      <dgm:spPr/>
      <dgm:t>
        <a:bodyPr/>
        <a:lstStyle/>
        <a:p>
          <a:endParaRPr lang="en-US"/>
        </a:p>
      </dgm:t>
    </dgm:pt>
    <dgm:pt modelId="{A88D520D-44F1-43BD-B68F-5D61B37ECB04}">
      <dgm:prSet/>
      <dgm:spPr/>
      <dgm:t>
        <a:bodyPr/>
        <a:lstStyle/>
        <a:p>
          <a:pPr>
            <a:lnSpc>
              <a:spcPct val="100000"/>
            </a:lnSpc>
          </a:pPr>
          <a:r>
            <a:rPr lang="en-US" dirty="0">
              <a:latin typeface="Arial" panose="020B0604020202020204" pitchFamily="34" charset="0"/>
              <a:cs typeface="Arial" panose="020B0604020202020204" pitchFamily="34" charset="0"/>
            </a:rPr>
            <a:t>Difficulty getting started after a long period of inactivity</a:t>
          </a:r>
        </a:p>
      </dgm:t>
    </dgm:pt>
    <dgm:pt modelId="{DDDB4E64-8439-485C-BC0C-41939B6B8FE9}" type="parTrans" cxnId="{8EB55E0D-2925-4E38-923A-A7119C3635A7}">
      <dgm:prSet/>
      <dgm:spPr/>
      <dgm:t>
        <a:bodyPr/>
        <a:lstStyle/>
        <a:p>
          <a:endParaRPr lang="en-US"/>
        </a:p>
      </dgm:t>
    </dgm:pt>
    <dgm:pt modelId="{61225C92-C8C8-4753-8F59-95119A408A1B}" type="sibTrans" cxnId="{8EB55E0D-2925-4E38-923A-A7119C3635A7}">
      <dgm:prSet/>
      <dgm:spPr/>
      <dgm:t>
        <a:bodyPr/>
        <a:lstStyle/>
        <a:p>
          <a:endParaRPr lang="en-US"/>
        </a:p>
      </dgm:t>
    </dgm:pt>
    <dgm:pt modelId="{65871AFD-6C5C-435C-9B75-9779E852B8E8}">
      <dgm:prSet/>
      <dgm:spPr/>
      <dgm:t>
        <a:bodyPr/>
        <a:lstStyle/>
        <a:p>
          <a:pPr>
            <a:lnSpc>
              <a:spcPct val="100000"/>
            </a:lnSpc>
          </a:pPr>
          <a:r>
            <a:rPr lang="en-AU" dirty="0">
              <a:latin typeface="Arial" panose="020B0604020202020204" pitchFamily="34" charset="0"/>
              <a:cs typeface="Arial" panose="020B0604020202020204" pitchFamily="34" charset="0"/>
            </a:rPr>
            <a:t>Financial restrictions </a:t>
          </a:r>
          <a:endParaRPr lang="en-US" dirty="0">
            <a:latin typeface="Arial" panose="020B0604020202020204" pitchFamily="34" charset="0"/>
            <a:cs typeface="Arial" panose="020B0604020202020204" pitchFamily="34" charset="0"/>
          </a:endParaRPr>
        </a:p>
      </dgm:t>
    </dgm:pt>
    <dgm:pt modelId="{CBE4B13A-3B46-44C0-B041-0F317A970F84}" type="parTrans" cxnId="{E28BA222-44DA-4C87-8763-FD0181C2571D}">
      <dgm:prSet/>
      <dgm:spPr/>
      <dgm:t>
        <a:bodyPr/>
        <a:lstStyle/>
        <a:p>
          <a:endParaRPr lang="en-US"/>
        </a:p>
      </dgm:t>
    </dgm:pt>
    <dgm:pt modelId="{3976F115-CB94-4CF1-AF43-BE33C4BD1CD3}" type="sibTrans" cxnId="{E28BA222-44DA-4C87-8763-FD0181C2571D}">
      <dgm:prSet/>
      <dgm:spPr/>
      <dgm:t>
        <a:bodyPr/>
        <a:lstStyle/>
        <a:p>
          <a:endParaRPr lang="en-US"/>
        </a:p>
      </dgm:t>
    </dgm:pt>
    <dgm:pt modelId="{5609B88B-D87C-4E0D-8116-C5AC961FD918}">
      <dgm:prSet/>
      <dgm:spPr/>
      <dgm:t>
        <a:bodyPr/>
        <a:lstStyle/>
        <a:p>
          <a:pPr>
            <a:lnSpc>
              <a:spcPct val="100000"/>
            </a:lnSpc>
          </a:pPr>
          <a:r>
            <a:rPr lang="en-AU" dirty="0">
              <a:latin typeface="Arial" panose="020B0604020202020204" pitchFamily="34" charset="0"/>
              <a:cs typeface="Arial" panose="020B0604020202020204" pitchFamily="34" charset="0"/>
            </a:rPr>
            <a:t>Cultural norms</a:t>
          </a:r>
          <a:endParaRPr lang="en-US" dirty="0">
            <a:latin typeface="Arial" panose="020B0604020202020204" pitchFamily="34" charset="0"/>
            <a:cs typeface="Arial" panose="020B0604020202020204" pitchFamily="34" charset="0"/>
          </a:endParaRPr>
        </a:p>
      </dgm:t>
    </dgm:pt>
    <dgm:pt modelId="{98C68E8C-F5B4-440E-B501-EE49805B01B2}" type="parTrans" cxnId="{52358D6B-11CF-4FDB-8579-2D99715F6BAB}">
      <dgm:prSet/>
      <dgm:spPr/>
      <dgm:t>
        <a:bodyPr/>
        <a:lstStyle/>
        <a:p>
          <a:endParaRPr lang="en-US"/>
        </a:p>
      </dgm:t>
    </dgm:pt>
    <dgm:pt modelId="{96673AF2-C159-420E-B673-05BCC72B44E7}" type="sibTrans" cxnId="{52358D6B-11CF-4FDB-8579-2D99715F6BAB}">
      <dgm:prSet/>
      <dgm:spPr/>
      <dgm:t>
        <a:bodyPr/>
        <a:lstStyle/>
        <a:p>
          <a:endParaRPr lang="en-US"/>
        </a:p>
      </dgm:t>
    </dgm:pt>
    <dgm:pt modelId="{CE26BC01-2156-42DC-8A62-DBF9BDD0D5BD}" type="pres">
      <dgm:prSet presAssocID="{AAECC88C-7A51-499C-BAD3-BA777AB3DA9A}" presName="root" presStyleCnt="0">
        <dgm:presLayoutVars>
          <dgm:dir/>
          <dgm:resizeHandles val="exact"/>
        </dgm:presLayoutVars>
      </dgm:prSet>
      <dgm:spPr/>
    </dgm:pt>
    <dgm:pt modelId="{A375F9E8-A2D5-4E64-A408-F660A260CE29}" type="pres">
      <dgm:prSet presAssocID="{C595282E-9CED-4BF4-A891-E15D419831F9}" presName="compNode" presStyleCnt="0"/>
      <dgm:spPr/>
    </dgm:pt>
    <dgm:pt modelId="{FDE17C65-4F24-48A5-B45E-05E26289C00E}" type="pres">
      <dgm:prSet presAssocID="{C595282E-9CED-4BF4-A891-E15D419831F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5AB4439E-528B-4E7B-98E5-0035A65F9C61}" type="pres">
      <dgm:prSet presAssocID="{C595282E-9CED-4BF4-A891-E15D419831F9}" presName="spaceRect" presStyleCnt="0"/>
      <dgm:spPr/>
    </dgm:pt>
    <dgm:pt modelId="{7ABD6F96-980A-4827-A86F-6C55F6341045}" type="pres">
      <dgm:prSet presAssocID="{C595282E-9CED-4BF4-A891-E15D419831F9}" presName="textRect" presStyleLbl="revTx" presStyleIdx="0" presStyleCnt="6">
        <dgm:presLayoutVars>
          <dgm:chMax val="1"/>
          <dgm:chPref val="1"/>
        </dgm:presLayoutVars>
      </dgm:prSet>
      <dgm:spPr/>
    </dgm:pt>
    <dgm:pt modelId="{2A60925E-DE64-4FA8-BA28-F2F605455D1D}" type="pres">
      <dgm:prSet presAssocID="{4D919E1D-027F-44CE-A4B6-51384D346971}" presName="sibTrans" presStyleCnt="0"/>
      <dgm:spPr/>
    </dgm:pt>
    <dgm:pt modelId="{ECE953F7-83D8-4E39-85AB-DBBC7176EDED}" type="pres">
      <dgm:prSet presAssocID="{F74BB838-E432-4AB1-AA51-AFE856674D94}" presName="compNode" presStyleCnt="0"/>
      <dgm:spPr/>
    </dgm:pt>
    <dgm:pt modelId="{7D5564A6-60C3-4F5C-961C-CCF2CFA078D1}" type="pres">
      <dgm:prSet presAssocID="{F74BB838-E432-4AB1-AA51-AFE856674D9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B7F5CC01-2A20-49F4-8C9E-32BA4ACFCBBC}" type="pres">
      <dgm:prSet presAssocID="{F74BB838-E432-4AB1-AA51-AFE856674D94}" presName="spaceRect" presStyleCnt="0"/>
      <dgm:spPr/>
    </dgm:pt>
    <dgm:pt modelId="{83095A26-4869-4155-9774-22049FCC39EC}" type="pres">
      <dgm:prSet presAssocID="{F74BB838-E432-4AB1-AA51-AFE856674D94}" presName="textRect" presStyleLbl="revTx" presStyleIdx="1" presStyleCnt="6">
        <dgm:presLayoutVars>
          <dgm:chMax val="1"/>
          <dgm:chPref val="1"/>
        </dgm:presLayoutVars>
      </dgm:prSet>
      <dgm:spPr/>
    </dgm:pt>
    <dgm:pt modelId="{30949EAC-61BC-4FCD-B2C1-1077FFADBA7D}" type="pres">
      <dgm:prSet presAssocID="{6E0057A5-5FC5-4D14-8F69-DE25C6F58491}" presName="sibTrans" presStyleCnt="0"/>
      <dgm:spPr/>
    </dgm:pt>
    <dgm:pt modelId="{1F821A44-68E6-4534-AECD-23B975199595}" type="pres">
      <dgm:prSet presAssocID="{666F656C-D6A3-43A7-ACB9-B1D4D9888609}" presName="compNode" presStyleCnt="0"/>
      <dgm:spPr/>
    </dgm:pt>
    <dgm:pt modelId="{79FA16B6-D1B9-4DDA-A661-0C5B0B904D04}" type="pres">
      <dgm:prSet presAssocID="{666F656C-D6A3-43A7-ACB9-B1D4D988860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d with solid fill"/>
        </a:ext>
      </dgm:extLst>
    </dgm:pt>
    <dgm:pt modelId="{B87CB5B6-DAFB-4B39-86E7-9AB339F4819E}" type="pres">
      <dgm:prSet presAssocID="{666F656C-D6A3-43A7-ACB9-B1D4D9888609}" presName="spaceRect" presStyleCnt="0"/>
      <dgm:spPr/>
    </dgm:pt>
    <dgm:pt modelId="{81B0DA35-0AF1-459C-92A6-C51482075749}" type="pres">
      <dgm:prSet presAssocID="{666F656C-D6A3-43A7-ACB9-B1D4D9888609}" presName="textRect" presStyleLbl="revTx" presStyleIdx="2" presStyleCnt="6">
        <dgm:presLayoutVars>
          <dgm:chMax val="1"/>
          <dgm:chPref val="1"/>
        </dgm:presLayoutVars>
      </dgm:prSet>
      <dgm:spPr/>
    </dgm:pt>
    <dgm:pt modelId="{CDD95AF1-06DD-446A-B7C9-E54742466E90}" type="pres">
      <dgm:prSet presAssocID="{DFA0AA89-5E03-4FB2-9871-266654E9DBF9}" presName="sibTrans" presStyleCnt="0"/>
      <dgm:spPr/>
    </dgm:pt>
    <dgm:pt modelId="{0204DBB4-1BE0-404A-B964-6FF90D5E6868}" type="pres">
      <dgm:prSet presAssocID="{A88D520D-44F1-43BD-B68F-5D61B37ECB04}" presName="compNode" presStyleCnt="0"/>
      <dgm:spPr/>
    </dgm:pt>
    <dgm:pt modelId="{105FD6D7-8DD8-4C2D-AEB1-AEAAE363A562}" type="pres">
      <dgm:prSet presAssocID="{A88D520D-44F1-43BD-B68F-5D61B37ECB04}"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rawl with solid fill"/>
        </a:ext>
      </dgm:extLst>
    </dgm:pt>
    <dgm:pt modelId="{A893EFFA-BB14-464B-9FE3-5E993DD87C22}" type="pres">
      <dgm:prSet presAssocID="{A88D520D-44F1-43BD-B68F-5D61B37ECB04}" presName="spaceRect" presStyleCnt="0"/>
      <dgm:spPr/>
    </dgm:pt>
    <dgm:pt modelId="{03A376DC-7BF8-4E72-B6EF-9114DE25ACEC}" type="pres">
      <dgm:prSet presAssocID="{A88D520D-44F1-43BD-B68F-5D61B37ECB04}" presName="textRect" presStyleLbl="revTx" presStyleIdx="3" presStyleCnt="6">
        <dgm:presLayoutVars>
          <dgm:chMax val="1"/>
          <dgm:chPref val="1"/>
        </dgm:presLayoutVars>
      </dgm:prSet>
      <dgm:spPr/>
    </dgm:pt>
    <dgm:pt modelId="{195B3691-BF93-4485-BB02-9B499744FF54}" type="pres">
      <dgm:prSet presAssocID="{61225C92-C8C8-4753-8F59-95119A408A1B}" presName="sibTrans" presStyleCnt="0"/>
      <dgm:spPr/>
    </dgm:pt>
    <dgm:pt modelId="{8ADA6490-2690-493C-B35A-91EFAE4ADEE7}" type="pres">
      <dgm:prSet presAssocID="{65871AFD-6C5C-435C-9B75-9779E852B8E8}" presName="compNode" presStyleCnt="0"/>
      <dgm:spPr/>
    </dgm:pt>
    <dgm:pt modelId="{C69AFE8A-3D13-4972-9D01-427778EC5D9A}" type="pres">
      <dgm:prSet presAssocID="{65871AFD-6C5C-435C-9B75-9779E852B8E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35F116F1-1347-43AC-9022-C07BE9B4FE21}" type="pres">
      <dgm:prSet presAssocID="{65871AFD-6C5C-435C-9B75-9779E852B8E8}" presName="spaceRect" presStyleCnt="0"/>
      <dgm:spPr/>
    </dgm:pt>
    <dgm:pt modelId="{5A5FBB22-1673-4D66-9A39-B6A318D55A34}" type="pres">
      <dgm:prSet presAssocID="{65871AFD-6C5C-435C-9B75-9779E852B8E8}" presName="textRect" presStyleLbl="revTx" presStyleIdx="4" presStyleCnt="6">
        <dgm:presLayoutVars>
          <dgm:chMax val="1"/>
          <dgm:chPref val="1"/>
        </dgm:presLayoutVars>
      </dgm:prSet>
      <dgm:spPr/>
    </dgm:pt>
    <dgm:pt modelId="{8B0B3F0C-553F-44F9-A894-39E632D38B32}" type="pres">
      <dgm:prSet presAssocID="{3976F115-CB94-4CF1-AF43-BE33C4BD1CD3}" presName="sibTrans" presStyleCnt="0"/>
      <dgm:spPr/>
    </dgm:pt>
    <dgm:pt modelId="{3D148A27-5CEC-4D5D-84B1-78E97C6D20B2}" type="pres">
      <dgm:prSet presAssocID="{5609B88B-D87C-4E0D-8116-C5AC961FD918}" presName="compNode" presStyleCnt="0"/>
      <dgm:spPr/>
    </dgm:pt>
    <dgm:pt modelId="{A72CBA95-61AE-4DF0-8388-D415F69B80D1}" type="pres">
      <dgm:prSet presAssocID="{5609B88B-D87C-4E0D-8116-C5AC961FD91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arth Globe Americas"/>
        </a:ext>
      </dgm:extLst>
    </dgm:pt>
    <dgm:pt modelId="{86346231-7D06-4BA1-9641-84FE92F25AEA}" type="pres">
      <dgm:prSet presAssocID="{5609B88B-D87C-4E0D-8116-C5AC961FD918}" presName="spaceRect" presStyleCnt="0"/>
      <dgm:spPr/>
    </dgm:pt>
    <dgm:pt modelId="{971A187A-07A0-42A5-8444-F07277BB7CA0}" type="pres">
      <dgm:prSet presAssocID="{5609B88B-D87C-4E0D-8116-C5AC961FD918}" presName="textRect" presStyleLbl="revTx" presStyleIdx="5" presStyleCnt="6">
        <dgm:presLayoutVars>
          <dgm:chMax val="1"/>
          <dgm:chPref val="1"/>
        </dgm:presLayoutVars>
      </dgm:prSet>
      <dgm:spPr/>
    </dgm:pt>
  </dgm:ptLst>
  <dgm:cxnLst>
    <dgm:cxn modelId="{8EB55E0D-2925-4E38-923A-A7119C3635A7}" srcId="{AAECC88C-7A51-499C-BAD3-BA777AB3DA9A}" destId="{A88D520D-44F1-43BD-B68F-5D61B37ECB04}" srcOrd="3" destOrd="0" parTransId="{DDDB4E64-8439-485C-BC0C-41939B6B8FE9}" sibTransId="{61225C92-C8C8-4753-8F59-95119A408A1B}"/>
    <dgm:cxn modelId="{E28BA222-44DA-4C87-8763-FD0181C2571D}" srcId="{AAECC88C-7A51-499C-BAD3-BA777AB3DA9A}" destId="{65871AFD-6C5C-435C-9B75-9779E852B8E8}" srcOrd="4" destOrd="0" parTransId="{CBE4B13A-3B46-44C0-B041-0F317A970F84}" sibTransId="{3976F115-CB94-4CF1-AF43-BE33C4BD1CD3}"/>
    <dgm:cxn modelId="{2734912E-9E7F-4684-826D-9488C5FEC203}" type="presOf" srcId="{F74BB838-E432-4AB1-AA51-AFE856674D94}" destId="{83095A26-4869-4155-9774-22049FCC39EC}" srcOrd="0" destOrd="0" presId="urn:microsoft.com/office/officeart/2018/2/layout/IconLabelList"/>
    <dgm:cxn modelId="{25FB4D47-D69E-4CC0-B030-BA7D5D726566}" type="presOf" srcId="{C595282E-9CED-4BF4-A891-E15D419831F9}" destId="{7ABD6F96-980A-4827-A86F-6C55F6341045}" srcOrd="0" destOrd="0" presId="urn:microsoft.com/office/officeart/2018/2/layout/IconLabelList"/>
    <dgm:cxn modelId="{52358D6B-11CF-4FDB-8579-2D99715F6BAB}" srcId="{AAECC88C-7A51-499C-BAD3-BA777AB3DA9A}" destId="{5609B88B-D87C-4E0D-8116-C5AC961FD918}" srcOrd="5" destOrd="0" parTransId="{98C68E8C-F5B4-440E-B501-EE49805B01B2}" sibTransId="{96673AF2-C159-420E-B673-05BCC72B44E7}"/>
    <dgm:cxn modelId="{D97A764C-F455-4EEB-97BF-C796ADF3C71B}" type="presOf" srcId="{AAECC88C-7A51-499C-BAD3-BA777AB3DA9A}" destId="{CE26BC01-2156-42DC-8A62-DBF9BDD0D5BD}" srcOrd="0" destOrd="0" presId="urn:microsoft.com/office/officeart/2018/2/layout/IconLabelList"/>
    <dgm:cxn modelId="{B15F9B82-0155-47A4-AA72-9266FAC126C1}" type="presOf" srcId="{A88D520D-44F1-43BD-B68F-5D61B37ECB04}" destId="{03A376DC-7BF8-4E72-B6EF-9114DE25ACEC}" srcOrd="0" destOrd="0" presId="urn:microsoft.com/office/officeart/2018/2/layout/IconLabelList"/>
    <dgm:cxn modelId="{FEBBC282-0269-4B76-83FD-873F5937C031}" srcId="{AAECC88C-7A51-499C-BAD3-BA777AB3DA9A}" destId="{C595282E-9CED-4BF4-A891-E15D419831F9}" srcOrd="0" destOrd="0" parTransId="{9CE243D4-E2C3-4847-BED8-FC21B77E487D}" sibTransId="{4D919E1D-027F-44CE-A4B6-51384D346971}"/>
    <dgm:cxn modelId="{B05686A1-F7D9-4129-BF4F-EC3F074C31E1}" srcId="{AAECC88C-7A51-499C-BAD3-BA777AB3DA9A}" destId="{666F656C-D6A3-43A7-ACB9-B1D4D9888609}" srcOrd="2" destOrd="0" parTransId="{126511F0-160D-46EE-8CE5-CAFE24690024}" sibTransId="{DFA0AA89-5E03-4FB2-9871-266654E9DBF9}"/>
    <dgm:cxn modelId="{2E81A0A8-4A22-40FD-9F3F-F8E48BE02E0E}" type="presOf" srcId="{666F656C-D6A3-43A7-ACB9-B1D4D9888609}" destId="{81B0DA35-0AF1-459C-92A6-C51482075749}" srcOrd="0" destOrd="0" presId="urn:microsoft.com/office/officeart/2018/2/layout/IconLabelList"/>
    <dgm:cxn modelId="{81E252B5-EB95-424C-AC61-CA47108FB49A}" type="presOf" srcId="{5609B88B-D87C-4E0D-8116-C5AC961FD918}" destId="{971A187A-07A0-42A5-8444-F07277BB7CA0}" srcOrd="0" destOrd="0" presId="urn:microsoft.com/office/officeart/2018/2/layout/IconLabelList"/>
    <dgm:cxn modelId="{8C6D28E0-D0E3-4B84-A167-DFC39550C215}" srcId="{AAECC88C-7A51-499C-BAD3-BA777AB3DA9A}" destId="{F74BB838-E432-4AB1-AA51-AFE856674D94}" srcOrd="1" destOrd="0" parTransId="{493C7E87-1414-4FFB-85A8-B767AD70094A}" sibTransId="{6E0057A5-5FC5-4D14-8F69-DE25C6F58491}"/>
    <dgm:cxn modelId="{C08EAAFE-25B9-4468-AA7A-217E0E26C452}" type="presOf" srcId="{65871AFD-6C5C-435C-9B75-9779E852B8E8}" destId="{5A5FBB22-1673-4D66-9A39-B6A318D55A34}" srcOrd="0" destOrd="0" presId="urn:microsoft.com/office/officeart/2018/2/layout/IconLabelList"/>
    <dgm:cxn modelId="{9974F2CD-69A8-43C5-968E-2EA2FE1B0C07}" type="presParOf" srcId="{CE26BC01-2156-42DC-8A62-DBF9BDD0D5BD}" destId="{A375F9E8-A2D5-4E64-A408-F660A260CE29}" srcOrd="0" destOrd="0" presId="urn:microsoft.com/office/officeart/2018/2/layout/IconLabelList"/>
    <dgm:cxn modelId="{A7647627-2D5D-46CC-8A8A-2308F515F425}" type="presParOf" srcId="{A375F9E8-A2D5-4E64-A408-F660A260CE29}" destId="{FDE17C65-4F24-48A5-B45E-05E26289C00E}" srcOrd="0" destOrd="0" presId="urn:microsoft.com/office/officeart/2018/2/layout/IconLabelList"/>
    <dgm:cxn modelId="{28A71F26-48C5-456A-8AFF-E28DF7357F8D}" type="presParOf" srcId="{A375F9E8-A2D5-4E64-A408-F660A260CE29}" destId="{5AB4439E-528B-4E7B-98E5-0035A65F9C61}" srcOrd="1" destOrd="0" presId="urn:microsoft.com/office/officeart/2018/2/layout/IconLabelList"/>
    <dgm:cxn modelId="{A3C725D9-0E8B-4A14-9E04-4FA3A02A8C02}" type="presParOf" srcId="{A375F9E8-A2D5-4E64-A408-F660A260CE29}" destId="{7ABD6F96-980A-4827-A86F-6C55F6341045}" srcOrd="2" destOrd="0" presId="urn:microsoft.com/office/officeart/2018/2/layout/IconLabelList"/>
    <dgm:cxn modelId="{834F5880-C47E-4042-876A-429E8839DECE}" type="presParOf" srcId="{CE26BC01-2156-42DC-8A62-DBF9BDD0D5BD}" destId="{2A60925E-DE64-4FA8-BA28-F2F605455D1D}" srcOrd="1" destOrd="0" presId="urn:microsoft.com/office/officeart/2018/2/layout/IconLabelList"/>
    <dgm:cxn modelId="{97316438-F822-4D96-9DE8-18E881FDF496}" type="presParOf" srcId="{CE26BC01-2156-42DC-8A62-DBF9BDD0D5BD}" destId="{ECE953F7-83D8-4E39-85AB-DBBC7176EDED}" srcOrd="2" destOrd="0" presId="urn:microsoft.com/office/officeart/2018/2/layout/IconLabelList"/>
    <dgm:cxn modelId="{E00296FE-E74D-4933-ACAF-17F348BD9DDA}" type="presParOf" srcId="{ECE953F7-83D8-4E39-85AB-DBBC7176EDED}" destId="{7D5564A6-60C3-4F5C-961C-CCF2CFA078D1}" srcOrd="0" destOrd="0" presId="urn:microsoft.com/office/officeart/2018/2/layout/IconLabelList"/>
    <dgm:cxn modelId="{A0EB5BB7-CC38-4D41-B160-597A4964CDAD}" type="presParOf" srcId="{ECE953F7-83D8-4E39-85AB-DBBC7176EDED}" destId="{B7F5CC01-2A20-49F4-8C9E-32BA4ACFCBBC}" srcOrd="1" destOrd="0" presId="urn:microsoft.com/office/officeart/2018/2/layout/IconLabelList"/>
    <dgm:cxn modelId="{CB02F736-5BCF-4925-AFDD-EE5557D3EE5C}" type="presParOf" srcId="{ECE953F7-83D8-4E39-85AB-DBBC7176EDED}" destId="{83095A26-4869-4155-9774-22049FCC39EC}" srcOrd="2" destOrd="0" presId="urn:microsoft.com/office/officeart/2018/2/layout/IconLabelList"/>
    <dgm:cxn modelId="{0CE7CB8A-8BE5-4C92-B17D-00ED8C10F4C8}" type="presParOf" srcId="{CE26BC01-2156-42DC-8A62-DBF9BDD0D5BD}" destId="{30949EAC-61BC-4FCD-B2C1-1077FFADBA7D}" srcOrd="3" destOrd="0" presId="urn:microsoft.com/office/officeart/2018/2/layout/IconLabelList"/>
    <dgm:cxn modelId="{CDF4BDA4-8642-4C2D-8A7C-56A48BD4CAFB}" type="presParOf" srcId="{CE26BC01-2156-42DC-8A62-DBF9BDD0D5BD}" destId="{1F821A44-68E6-4534-AECD-23B975199595}" srcOrd="4" destOrd="0" presId="urn:microsoft.com/office/officeart/2018/2/layout/IconLabelList"/>
    <dgm:cxn modelId="{33AFC04D-93C5-4637-B227-4BA6D6F8F16B}" type="presParOf" srcId="{1F821A44-68E6-4534-AECD-23B975199595}" destId="{79FA16B6-D1B9-4DDA-A661-0C5B0B904D04}" srcOrd="0" destOrd="0" presId="urn:microsoft.com/office/officeart/2018/2/layout/IconLabelList"/>
    <dgm:cxn modelId="{828BED76-824D-414E-AD7F-A0B09C746440}" type="presParOf" srcId="{1F821A44-68E6-4534-AECD-23B975199595}" destId="{B87CB5B6-DAFB-4B39-86E7-9AB339F4819E}" srcOrd="1" destOrd="0" presId="urn:microsoft.com/office/officeart/2018/2/layout/IconLabelList"/>
    <dgm:cxn modelId="{901B41F1-D541-4277-ACBA-736279EFFDA8}" type="presParOf" srcId="{1F821A44-68E6-4534-AECD-23B975199595}" destId="{81B0DA35-0AF1-459C-92A6-C51482075749}" srcOrd="2" destOrd="0" presId="urn:microsoft.com/office/officeart/2018/2/layout/IconLabelList"/>
    <dgm:cxn modelId="{D09A36A8-7446-4986-B4A4-03C6E53A1595}" type="presParOf" srcId="{CE26BC01-2156-42DC-8A62-DBF9BDD0D5BD}" destId="{CDD95AF1-06DD-446A-B7C9-E54742466E90}" srcOrd="5" destOrd="0" presId="urn:microsoft.com/office/officeart/2018/2/layout/IconLabelList"/>
    <dgm:cxn modelId="{AF12846F-1431-4A93-B3D5-4EDE5D8C6E14}" type="presParOf" srcId="{CE26BC01-2156-42DC-8A62-DBF9BDD0D5BD}" destId="{0204DBB4-1BE0-404A-B964-6FF90D5E6868}" srcOrd="6" destOrd="0" presId="urn:microsoft.com/office/officeart/2018/2/layout/IconLabelList"/>
    <dgm:cxn modelId="{A1C2C26F-70B3-485A-8813-AF3760722EF4}" type="presParOf" srcId="{0204DBB4-1BE0-404A-B964-6FF90D5E6868}" destId="{105FD6D7-8DD8-4C2D-AEB1-AEAAE363A562}" srcOrd="0" destOrd="0" presId="urn:microsoft.com/office/officeart/2018/2/layout/IconLabelList"/>
    <dgm:cxn modelId="{86BB4106-4BEF-4CEC-8EAF-7C0B67837640}" type="presParOf" srcId="{0204DBB4-1BE0-404A-B964-6FF90D5E6868}" destId="{A893EFFA-BB14-464B-9FE3-5E993DD87C22}" srcOrd="1" destOrd="0" presId="urn:microsoft.com/office/officeart/2018/2/layout/IconLabelList"/>
    <dgm:cxn modelId="{D638C678-DC88-42A7-96D8-8C99DDFA23DD}" type="presParOf" srcId="{0204DBB4-1BE0-404A-B964-6FF90D5E6868}" destId="{03A376DC-7BF8-4E72-B6EF-9114DE25ACEC}" srcOrd="2" destOrd="0" presId="urn:microsoft.com/office/officeart/2018/2/layout/IconLabelList"/>
    <dgm:cxn modelId="{12DC7FA1-BB62-4C43-B3FB-60BF6A8545C0}" type="presParOf" srcId="{CE26BC01-2156-42DC-8A62-DBF9BDD0D5BD}" destId="{195B3691-BF93-4485-BB02-9B499744FF54}" srcOrd="7" destOrd="0" presId="urn:microsoft.com/office/officeart/2018/2/layout/IconLabelList"/>
    <dgm:cxn modelId="{98693907-05FA-43B2-B080-73A8DC5E6F6F}" type="presParOf" srcId="{CE26BC01-2156-42DC-8A62-DBF9BDD0D5BD}" destId="{8ADA6490-2690-493C-B35A-91EFAE4ADEE7}" srcOrd="8" destOrd="0" presId="urn:microsoft.com/office/officeart/2018/2/layout/IconLabelList"/>
    <dgm:cxn modelId="{FB2F0D22-A265-4BFA-8052-31B475A234E7}" type="presParOf" srcId="{8ADA6490-2690-493C-B35A-91EFAE4ADEE7}" destId="{C69AFE8A-3D13-4972-9D01-427778EC5D9A}" srcOrd="0" destOrd="0" presId="urn:microsoft.com/office/officeart/2018/2/layout/IconLabelList"/>
    <dgm:cxn modelId="{61424F6F-2270-4F39-8E67-4B3F88770B4A}" type="presParOf" srcId="{8ADA6490-2690-493C-B35A-91EFAE4ADEE7}" destId="{35F116F1-1347-43AC-9022-C07BE9B4FE21}" srcOrd="1" destOrd="0" presId="urn:microsoft.com/office/officeart/2018/2/layout/IconLabelList"/>
    <dgm:cxn modelId="{A1D4F90E-B2B5-4407-8F46-04AFAD0EF5AF}" type="presParOf" srcId="{8ADA6490-2690-493C-B35A-91EFAE4ADEE7}" destId="{5A5FBB22-1673-4D66-9A39-B6A318D55A34}" srcOrd="2" destOrd="0" presId="urn:microsoft.com/office/officeart/2018/2/layout/IconLabelList"/>
    <dgm:cxn modelId="{FBD6E57F-C979-4F08-9DF3-4864FD84C69E}" type="presParOf" srcId="{CE26BC01-2156-42DC-8A62-DBF9BDD0D5BD}" destId="{8B0B3F0C-553F-44F9-A894-39E632D38B32}" srcOrd="9" destOrd="0" presId="urn:microsoft.com/office/officeart/2018/2/layout/IconLabelList"/>
    <dgm:cxn modelId="{FA8CEE84-FEAF-4F5D-8C77-E5B58CECCF1E}" type="presParOf" srcId="{CE26BC01-2156-42DC-8A62-DBF9BDD0D5BD}" destId="{3D148A27-5CEC-4D5D-84B1-78E97C6D20B2}" srcOrd="10" destOrd="0" presId="urn:microsoft.com/office/officeart/2018/2/layout/IconLabelList"/>
    <dgm:cxn modelId="{04D12883-1E58-4131-ACB6-85E6F14F8476}" type="presParOf" srcId="{3D148A27-5CEC-4D5D-84B1-78E97C6D20B2}" destId="{A72CBA95-61AE-4DF0-8388-D415F69B80D1}" srcOrd="0" destOrd="0" presId="urn:microsoft.com/office/officeart/2018/2/layout/IconLabelList"/>
    <dgm:cxn modelId="{CF75248D-EEB9-4F5E-A237-877AC91EFC24}" type="presParOf" srcId="{3D148A27-5CEC-4D5D-84B1-78E97C6D20B2}" destId="{86346231-7D06-4BA1-9641-84FE92F25AEA}" srcOrd="1" destOrd="0" presId="urn:microsoft.com/office/officeart/2018/2/layout/IconLabelList"/>
    <dgm:cxn modelId="{ABD00155-F70E-4F96-9B06-4D17F5EC9683}" type="presParOf" srcId="{3D148A27-5CEC-4D5D-84B1-78E97C6D20B2}" destId="{971A187A-07A0-42A5-8444-F07277BB7CA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7C65-4F24-48A5-B45E-05E26289C00E}">
      <dsp:nvSpPr>
        <dsp:cNvPr id="0" name=""/>
        <dsp:cNvSpPr/>
      </dsp:nvSpPr>
      <dsp:spPr>
        <a:xfrm>
          <a:off x="948214" y="258430"/>
          <a:ext cx="655751" cy="65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D6F96-980A-4827-A86F-6C55F6341045}">
      <dsp:nvSpPr>
        <dsp:cNvPr id="0" name=""/>
        <dsp:cNvSpPr/>
      </dsp:nvSpPr>
      <dsp:spPr>
        <a:xfrm>
          <a:off x="547477" y="1143168"/>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AU" sz="1300" kern="1200" dirty="0">
              <a:latin typeface="Arial" panose="020B0604020202020204" pitchFamily="34" charset="0"/>
              <a:cs typeface="Arial" panose="020B0604020202020204" pitchFamily="34" charset="0"/>
            </a:rPr>
            <a:t>Time restrictions </a:t>
          </a:r>
          <a:endParaRPr lang="en-US" sz="1300" kern="1200" dirty="0">
            <a:latin typeface="Arial" panose="020B0604020202020204" pitchFamily="34" charset="0"/>
            <a:cs typeface="Arial" panose="020B0604020202020204" pitchFamily="34" charset="0"/>
          </a:endParaRPr>
        </a:p>
      </dsp:txBody>
      <dsp:txXfrm>
        <a:off x="547477" y="1143168"/>
        <a:ext cx="1457226" cy="582890"/>
      </dsp:txXfrm>
    </dsp:sp>
    <dsp:sp modelId="{7D5564A6-60C3-4F5C-961C-CCF2CFA078D1}">
      <dsp:nvSpPr>
        <dsp:cNvPr id="0" name=""/>
        <dsp:cNvSpPr/>
      </dsp:nvSpPr>
      <dsp:spPr>
        <a:xfrm>
          <a:off x="2660456" y="258430"/>
          <a:ext cx="655751" cy="65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95A26-4869-4155-9774-22049FCC39EC}">
      <dsp:nvSpPr>
        <dsp:cNvPr id="0" name=""/>
        <dsp:cNvSpPr/>
      </dsp:nvSpPr>
      <dsp:spPr>
        <a:xfrm>
          <a:off x="2259718" y="1143168"/>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AU" sz="1300" kern="1200" dirty="0">
              <a:latin typeface="Arial" panose="020B0604020202020204" pitchFamily="34" charset="0"/>
              <a:cs typeface="Arial" panose="020B0604020202020204" pitchFamily="34" charset="0"/>
            </a:rPr>
            <a:t>Fatigue and lack of energy </a:t>
          </a:r>
          <a:endParaRPr lang="en-US" sz="1300" kern="1200" dirty="0">
            <a:latin typeface="Arial" panose="020B0604020202020204" pitchFamily="34" charset="0"/>
            <a:cs typeface="Arial" panose="020B0604020202020204" pitchFamily="34" charset="0"/>
          </a:endParaRPr>
        </a:p>
      </dsp:txBody>
      <dsp:txXfrm>
        <a:off x="2259718" y="1143168"/>
        <a:ext cx="1457226" cy="582890"/>
      </dsp:txXfrm>
    </dsp:sp>
    <dsp:sp modelId="{79FA16B6-D1B9-4DDA-A661-0C5B0B904D04}">
      <dsp:nvSpPr>
        <dsp:cNvPr id="0" name=""/>
        <dsp:cNvSpPr/>
      </dsp:nvSpPr>
      <dsp:spPr>
        <a:xfrm>
          <a:off x="4372697" y="258430"/>
          <a:ext cx="655751" cy="65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0DA35-0AF1-459C-92A6-C51482075749}">
      <dsp:nvSpPr>
        <dsp:cNvPr id="0" name=""/>
        <dsp:cNvSpPr/>
      </dsp:nvSpPr>
      <dsp:spPr>
        <a:xfrm>
          <a:off x="3971959" y="1143168"/>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AU" sz="1300" kern="1200" dirty="0">
              <a:latin typeface="Arial" panose="020B0604020202020204" pitchFamily="34" charset="0"/>
              <a:cs typeface="Arial" panose="020B0604020202020204" pitchFamily="34" charset="0"/>
            </a:rPr>
            <a:t>Low motivation </a:t>
          </a:r>
          <a:endParaRPr lang="en-US" sz="1300" kern="1200" dirty="0">
            <a:latin typeface="Arial" panose="020B0604020202020204" pitchFamily="34" charset="0"/>
            <a:cs typeface="Arial" panose="020B0604020202020204" pitchFamily="34" charset="0"/>
          </a:endParaRPr>
        </a:p>
      </dsp:txBody>
      <dsp:txXfrm>
        <a:off x="3971959" y="1143168"/>
        <a:ext cx="1457226" cy="582890"/>
      </dsp:txXfrm>
    </dsp:sp>
    <dsp:sp modelId="{105FD6D7-8DD8-4C2D-AEB1-AEAAE363A562}">
      <dsp:nvSpPr>
        <dsp:cNvPr id="0" name=""/>
        <dsp:cNvSpPr/>
      </dsp:nvSpPr>
      <dsp:spPr>
        <a:xfrm>
          <a:off x="948214" y="2090365"/>
          <a:ext cx="655751" cy="6557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376DC-7BF8-4E72-B6EF-9114DE25ACEC}">
      <dsp:nvSpPr>
        <dsp:cNvPr id="0" name=""/>
        <dsp:cNvSpPr/>
      </dsp:nvSpPr>
      <dsp:spPr>
        <a:xfrm>
          <a:off x="547477" y="2975102"/>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latin typeface="Arial" panose="020B0604020202020204" pitchFamily="34" charset="0"/>
              <a:cs typeface="Arial" panose="020B0604020202020204" pitchFamily="34" charset="0"/>
            </a:rPr>
            <a:t>Difficulty getting started after a long period of inactivity</a:t>
          </a:r>
        </a:p>
      </dsp:txBody>
      <dsp:txXfrm>
        <a:off x="547477" y="2975102"/>
        <a:ext cx="1457226" cy="582890"/>
      </dsp:txXfrm>
    </dsp:sp>
    <dsp:sp modelId="{C69AFE8A-3D13-4972-9D01-427778EC5D9A}">
      <dsp:nvSpPr>
        <dsp:cNvPr id="0" name=""/>
        <dsp:cNvSpPr/>
      </dsp:nvSpPr>
      <dsp:spPr>
        <a:xfrm>
          <a:off x="2660456" y="2090365"/>
          <a:ext cx="655751" cy="6557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FBB22-1673-4D66-9A39-B6A318D55A34}">
      <dsp:nvSpPr>
        <dsp:cNvPr id="0" name=""/>
        <dsp:cNvSpPr/>
      </dsp:nvSpPr>
      <dsp:spPr>
        <a:xfrm>
          <a:off x="2259718" y="2975102"/>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AU" sz="1300" kern="1200" dirty="0">
              <a:latin typeface="Arial" panose="020B0604020202020204" pitchFamily="34" charset="0"/>
              <a:cs typeface="Arial" panose="020B0604020202020204" pitchFamily="34" charset="0"/>
            </a:rPr>
            <a:t>Financial restrictions </a:t>
          </a:r>
          <a:endParaRPr lang="en-US" sz="1300" kern="1200" dirty="0">
            <a:latin typeface="Arial" panose="020B0604020202020204" pitchFamily="34" charset="0"/>
            <a:cs typeface="Arial" panose="020B0604020202020204" pitchFamily="34" charset="0"/>
          </a:endParaRPr>
        </a:p>
      </dsp:txBody>
      <dsp:txXfrm>
        <a:off x="2259718" y="2975102"/>
        <a:ext cx="1457226" cy="582890"/>
      </dsp:txXfrm>
    </dsp:sp>
    <dsp:sp modelId="{A72CBA95-61AE-4DF0-8388-D415F69B80D1}">
      <dsp:nvSpPr>
        <dsp:cNvPr id="0" name=""/>
        <dsp:cNvSpPr/>
      </dsp:nvSpPr>
      <dsp:spPr>
        <a:xfrm>
          <a:off x="4372697" y="2090365"/>
          <a:ext cx="655751" cy="6557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A187A-07A0-42A5-8444-F07277BB7CA0}">
      <dsp:nvSpPr>
        <dsp:cNvPr id="0" name=""/>
        <dsp:cNvSpPr/>
      </dsp:nvSpPr>
      <dsp:spPr>
        <a:xfrm>
          <a:off x="3971959" y="2975102"/>
          <a:ext cx="1457226" cy="58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AU" sz="1300" kern="1200" dirty="0">
              <a:latin typeface="Arial" panose="020B0604020202020204" pitchFamily="34" charset="0"/>
              <a:cs typeface="Arial" panose="020B0604020202020204" pitchFamily="34" charset="0"/>
            </a:rPr>
            <a:t>Cultural norms</a:t>
          </a:r>
          <a:endParaRPr lang="en-US" sz="1300" kern="1200" dirty="0">
            <a:latin typeface="Arial" panose="020B0604020202020204" pitchFamily="34" charset="0"/>
            <a:cs typeface="Arial" panose="020B0604020202020204" pitchFamily="34" charset="0"/>
          </a:endParaRPr>
        </a:p>
      </dsp:txBody>
      <dsp:txXfrm>
        <a:off x="3971959" y="2975102"/>
        <a:ext cx="1457226" cy="5828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413" tIns="45706" rIns="91413" bIns="45706"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49955" y="0"/>
            <a:ext cx="2946135" cy="496253"/>
          </a:xfrm>
          <a:prstGeom prst="rect">
            <a:avLst/>
          </a:prstGeom>
        </p:spPr>
        <p:txBody>
          <a:bodyPr vert="horz" lIns="91413" tIns="45706" rIns="91413" bIns="45706" rtlCol="0"/>
          <a:lstStyle>
            <a:lvl1pPr algn="r" fontAlgn="auto">
              <a:spcBef>
                <a:spcPts val="0"/>
              </a:spcBef>
              <a:spcAft>
                <a:spcPts val="0"/>
              </a:spcAft>
              <a:defRPr sz="1200">
                <a:latin typeface="+mn-lt"/>
                <a:cs typeface="+mn-cs"/>
              </a:defRPr>
            </a:lvl1pPr>
          </a:lstStyle>
          <a:p>
            <a:pPr>
              <a:defRPr/>
            </a:pPr>
            <a:fld id="{898389BA-19C7-402A-BF23-271E85F71B17}" type="datetimeFigureOut">
              <a:rPr lang="en-AU"/>
              <a:pPr>
                <a:defRPr/>
              </a:pPr>
              <a:t>17/02/2023</a:t>
            </a:fld>
            <a:endParaRPr lang="en-AU"/>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13" tIns="45706" rIns="91413" bIns="45706" rtlCol="0" anchor="ctr"/>
          <a:lstStyle/>
          <a:p>
            <a:pPr lvl="0"/>
            <a:endParaRPr lang="en-AU" noProof="0"/>
          </a:p>
        </p:txBody>
      </p:sp>
      <p:sp>
        <p:nvSpPr>
          <p:cNvPr id="5" name="Notes Placeholder 4"/>
          <p:cNvSpPr>
            <a:spLocks noGrp="1"/>
          </p:cNvSpPr>
          <p:nvPr>
            <p:ph type="body" sz="quarter" idx="3"/>
          </p:nvPr>
        </p:nvSpPr>
        <p:spPr>
          <a:xfrm>
            <a:off x="680244" y="4715192"/>
            <a:ext cx="5438774" cy="4466274"/>
          </a:xfrm>
          <a:prstGeom prst="rect">
            <a:avLst/>
          </a:prstGeom>
        </p:spPr>
        <p:txBody>
          <a:bodyPr vert="horz" lIns="91413" tIns="45706" rIns="91413" bIns="4570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800"/>
            <a:ext cx="2946135" cy="496252"/>
          </a:xfrm>
          <a:prstGeom prst="rect">
            <a:avLst/>
          </a:prstGeom>
        </p:spPr>
        <p:txBody>
          <a:bodyPr vert="horz" lIns="91413" tIns="45706" rIns="91413" bIns="45706"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49955" y="9428800"/>
            <a:ext cx="2946135" cy="496252"/>
          </a:xfrm>
          <a:prstGeom prst="rect">
            <a:avLst/>
          </a:prstGeom>
        </p:spPr>
        <p:txBody>
          <a:bodyPr vert="horz" lIns="91413" tIns="45706" rIns="91413" bIns="45706" rtlCol="0" anchor="b"/>
          <a:lstStyle>
            <a:lvl1pPr algn="r" fontAlgn="auto">
              <a:spcBef>
                <a:spcPts val="0"/>
              </a:spcBef>
              <a:spcAft>
                <a:spcPts val="0"/>
              </a:spcAft>
              <a:defRPr sz="1200">
                <a:latin typeface="+mn-lt"/>
                <a:cs typeface="+mn-cs"/>
              </a:defRPr>
            </a:lvl1pPr>
          </a:lstStyle>
          <a:p>
            <a:pPr>
              <a:defRPr/>
            </a:pPr>
            <a:fld id="{1525F6E6-2C65-494B-B177-C465C3B981E2}" type="slidenum">
              <a:rPr lang="en-AU"/>
              <a:pPr>
                <a:defRPr/>
              </a:pPr>
              <a:t>‹#›</a:t>
            </a:fld>
            <a:endParaRPr lang="en-AU"/>
          </a:p>
        </p:txBody>
      </p:sp>
    </p:spTree>
    <p:extLst>
      <p:ext uri="{BB962C8B-B14F-4D97-AF65-F5344CB8AC3E}">
        <p14:creationId xmlns:p14="http://schemas.microsoft.com/office/powerpoint/2010/main" val="231228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dn.livelighter.com.au/assets/resource/physical-activity/pa-resource_talk-test-wallet-car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livelighter.com.au/cms/Pages/%7Bcms:contenturl%20/%7D/assets/resource/physical-activity/pa-resource_interval-walk_run.pdf" TargetMode="External"/><Relationship Id="rId5" Type="http://schemas.openxmlformats.org/officeDocument/2006/relationships/hyperlink" Target="https://livelighter.com.au/cms/Pages/%7Bcms:contenturl%20/%7D/assets/resource/physical-activity/pa-resource_home-workout-beginner.pdf" TargetMode="External"/><Relationship Id="rId4" Type="http://schemas.openxmlformats.org/officeDocument/2006/relationships/hyperlink" Target="https://livelighter.com.au/cms/Pages/%7Bcms:contenturl%20/%7D/assets/resource/physical-activity/pa-resource_interval-walk.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92075" y="744538"/>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sz="1200" b="1" i="0" dirty="0">
                <a:latin typeface="+mj-lt"/>
              </a:rPr>
              <a:t>Notes to presenter:</a:t>
            </a:r>
          </a:p>
          <a:p>
            <a:pPr marL="285750" indent="-285750" eaLnBrk="1" hangingPunct="1">
              <a:buFont typeface="Arial" panose="020B0604020202020204" pitchFamily="34" charset="0"/>
              <a:buChar char="•"/>
            </a:pPr>
            <a:r>
              <a:rPr lang="en-AU" altLang="en-US" sz="1200" i="0" dirty="0">
                <a:latin typeface="+mj-lt"/>
              </a:rPr>
              <a:t>If you are in Western Australia or Victoria, you can order resources to give out to attendees. Please allow 3 weeks for delivery. Order using the online form - https://livelighter.com.au/order/resources </a:t>
            </a:r>
          </a:p>
          <a:p>
            <a:pPr marL="285750" indent="-285750" eaLnBrk="1" hangingPunct="1">
              <a:buFont typeface="Arial" panose="020B0604020202020204" pitchFamily="34" charset="0"/>
              <a:buChar char="•"/>
            </a:pPr>
            <a:r>
              <a:rPr lang="en-AU" altLang="en-US" sz="1200" i="0" dirty="0">
                <a:latin typeface="+mj-lt"/>
              </a:rPr>
              <a:t>You can also download and print resources from this page - https://livelighter.com.au/toolbox/download-resources</a:t>
            </a:r>
          </a:p>
          <a:p>
            <a:pPr marL="285750" indent="-285750" eaLnBrk="1" hangingPunct="1">
              <a:buFont typeface="Arial" panose="020B0604020202020204" pitchFamily="34" charset="0"/>
              <a:buChar char="•"/>
            </a:pPr>
            <a:r>
              <a:rPr lang="en-AU" altLang="en-US" sz="1200" i="0" dirty="0">
                <a:latin typeface="+mj-lt"/>
              </a:rPr>
              <a:t>The following resources are particularly relevant to this presentation:</a:t>
            </a:r>
          </a:p>
          <a:p>
            <a:pPr marL="742950" lvl="1" indent="-285750" eaLnBrk="1" hangingPunct="1">
              <a:buFont typeface="Arial" panose="020B0604020202020204" pitchFamily="34" charset="0"/>
              <a:buChar char="•"/>
            </a:pPr>
            <a:r>
              <a:rPr lang="en-AU" altLang="en-US" sz="1200" i="0" dirty="0">
                <a:latin typeface="+mj-lt"/>
              </a:rPr>
              <a:t>https://cdn.livelighter.com.au/assets/resource/factsheet/ll-factsheet-get-active-(l3025d).pdf</a:t>
            </a:r>
          </a:p>
          <a:p>
            <a:pPr marL="7429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altLang="en-US" sz="1200" i="0" dirty="0">
                <a:latin typeface="+mj-lt"/>
              </a:rPr>
              <a:t>https://cdn.livelighter.com.au/assets/resource/brochure/2022-get-active-and-move-more-dl.pdf</a:t>
            </a:r>
          </a:p>
          <a:p>
            <a:pPr marL="742950" lvl="1" indent="-285750" eaLnBrk="1" hangingPunct="1">
              <a:buFont typeface="Arial" panose="020B0604020202020204" pitchFamily="34" charset="0"/>
              <a:buChar char="•"/>
            </a:pPr>
            <a:r>
              <a:rPr lang="en-AU" altLang="en-US" sz="1200" i="0" dirty="0">
                <a:latin typeface="+mj-lt"/>
              </a:rPr>
              <a:t>https://livelighter.com.au/toolbox/download-resources#exercise</a:t>
            </a:r>
          </a:p>
        </p:txBody>
      </p:sp>
      <p:sp>
        <p:nvSpPr>
          <p:cNvPr id="4" name="Slide Number Placeholder 3"/>
          <p:cNvSpPr>
            <a:spLocks noGrp="1"/>
          </p:cNvSpPr>
          <p:nvPr>
            <p:ph type="sldNum" sz="quarter" idx="5"/>
          </p:nvPr>
        </p:nvSpPr>
        <p:spPr/>
        <p:txBody>
          <a:bodyPr/>
          <a:lstStyle/>
          <a:p>
            <a:pPr>
              <a:defRPr/>
            </a:pPr>
            <a:fld id="{A8149994-1DAE-42AD-BAA7-916185ADD059}"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guidelines recommend doing at least 30 minutes of moderate-intensity or 15 minutes of vigorous-intensity exercise each day – but what does that mean?</a:t>
            </a:r>
          </a:p>
          <a:p>
            <a:endParaRPr lang="en-AU" dirty="0"/>
          </a:p>
          <a:p>
            <a:r>
              <a:rPr lang="en-AU" b="0" i="0" dirty="0">
                <a:solidFill>
                  <a:srgbClr val="53565A"/>
                </a:solidFill>
                <a:effectLst/>
                <a:latin typeface="Arial" panose="020B0604020202020204" pitchFamily="34" charset="0"/>
              </a:rPr>
              <a:t>Exercise intensity can be split into three categories: </a:t>
            </a:r>
            <a:r>
              <a:rPr lang="en-AU" b="0" i="0" u="none" strike="noStrike" dirty="0">
                <a:solidFill>
                  <a:srgbClr val="007096"/>
                </a:solidFill>
                <a:effectLst/>
                <a:latin typeface="Arial" panose="020B0604020202020204" pitchFamily="34" charset="0"/>
                <a:hlinkClick r:id="rId3"/>
              </a:rPr>
              <a:t>light, moderate and vigorous-intensity</a:t>
            </a:r>
            <a:r>
              <a:rPr lang="en-AU" b="0" i="0" dirty="0">
                <a:solidFill>
                  <a:srgbClr val="53565A"/>
                </a:solidFill>
                <a:effectLst/>
                <a:latin typeface="Arial" panose="020B0604020202020204" pitchFamily="34" charset="0"/>
              </a:rPr>
              <a:t>. This can include play, exercise and chores.</a:t>
            </a:r>
          </a:p>
          <a:p>
            <a:endParaRPr lang="en-AU" b="0" i="0" dirty="0">
              <a:solidFill>
                <a:srgbClr val="53565A"/>
              </a:solidFill>
              <a:effectLst/>
              <a:latin typeface="Arial" panose="020B0604020202020204" pitchFamily="34" charset="0"/>
            </a:endParaRPr>
          </a:p>
          <a:p>
            <a:pPr algn="l"/>
            <a:r>
              <a:rPr lang="en-AU" b="0" i="0" dirty="0">
                <a:solidFill>
                  <a:srgbClr val="53565A"/>
                </a:solidFill>
                <a:effectLst/>
                <a:latin typeface="Arial" panose="020B0604020202020204" pitchFamily="34" charset="0"/>
              </a:rPr>
              <a:t>Light-intensity activity involves a slightly higher level of energy than your resting state. While this type of activity isn’t included within the guidelines, it’s still good for your overall fitness and health. If you're doing light-intensity activity you'll be able to talk normally and your breathing rate won't increase. Examples include light stretching and walking at a slow pace.</a:t>
            </a:r>
          </a:p>
          <a:p>
            <a:pPr algn="l"/>
            <a:endParaRPr lang="en-AU" b="0" i="0" dirty="0">
              <a:solidFill>
                <a:srgbClr val="53565A"/>
              </a:solidFill>
              <a:effectLst/>
              <a:latin typeface="Arial" panose="020B0604020202020204" pitchFamily="34" charset="0"/>
            </a:endParaRPr>
          </a:p>
          <a:p>
            <a:pPr algn="l"/>
            <a:r>
              <a:rPr lang="en-AU" b="0" i="0" dirty="0">
                <a:solidFill>
                  <a:srgbClr val="53565A"/>
                </a:solidFill>
                <a:effectLst/>
                <a:latin typeface="Arial" panose="020B0604020202020204" pitchFamily="34" charset="0"/>
              </a:rPr>
              <a:t>Moderate-intensity exercises include </a:t>
            </a:r>
            <a:r>
              <a:rPr lang="en-AU" b="0" i="0" u="none" strike="noStrike" dirty="0">
                <a:solidFill>
                  <a:srgbClr val="007096"/>
                </a:solidFill>
                <a:effectLst/>
                <a:latin typeface="Arial" panose="020B0604020202020204" pitchFamily="34" charset="0"/>
                <a:hlinkClick r:id="rId4" tooltip="PA-Resource_Interval-Walk.pdf"/>
              </a:rPr>
              <a:t>brisk walking</a:t>
            </a:r>
            <a:r>
              <a:rPr lang="en-AU" b="0" i="0" dirty="0">
                <a:solidFill>
                  <a:srgbClr val="53565A"/>
                </a:solidFill>
                <a:effectLst/>
                <a:latin typeface="Arial" panose="020B0604020202020204" pitchFamily="34" charset="0"/>
              </a:rPr>
              <a:t>, leisurely swimming or bike riding, sports where a proportion of the time is spent standing around like cricket or volleyball and active housework like </a:t>
            </a:r>
            <a:r>
              <a:rPr lang="en-AU" b="0" i="0" dirty="0" err="1">
                <a:solidFill>
                  <a:srgbClr val="53565A"/>
                </a:solidFill>
                <a:effectLst/>
                <a:latin typeface="Arial" panose="020B0604020202020204" pitchFamily="34" charset="0"/>
              </a:rPr>
              <a:t>vacumming</a:t>
            </a:r>
            <a:r>
              <a:rPr lang="en-AU" b="0" i="0" dirty="0">
                <a:solidFill>
                  <a:srgbClr val="53565A"/>
                </a:solidFill>
                <a:effectLst/>
                <a:latin typeface="Arial" panose="020B0604020202020204" pitchFamily="34" charset="0"/>
              </a:rPr>
              <a:t>. Strength exercises like using free weights, </a:t>
            </a:r>
            <a:r>
              <a:rPr lang="en-AU" b="0" i="0" u="none" strike="noStrike" dirty="0">
                <a:solidFill>
                  <a:srgbClr val="007096"/>
                </a:solidFill>
                <a:effectLst/>
                <a:latin typeface="Arial" panose="020B0604020202020204" pitchFamily="34" charset="0"/>
                <a:hlinkClick r:id="rId5" tooltip="PA-Resource_Home-Workout-Beginner.pdf"/>
              </a:rPr>
              <a:t>own body weight exercises</a:t>
            </a:r>
            <a:r>
              <a:rPr lang="en-AU" b="0" i="0" dirty="0">
                <a:solidFill>
                  <a:srgbClr val="53565A"/>
                </a:solidFill>
                <a:effectLst/>
                <a:latin typeface="Arial" panose="020B0604020202020204" pitchFamily="34" charset="0"/>
              </a:rPr>
              <a:t>, yoga, </a:t>
            </a:r>
            <a:r>
              <a:rPr lang="en-AU" b="0" i="0" dirty="0" err="1">
                <a:solidFill>
                  <a:srgbClr val="53565A"/>
                </a:solidFill>
                <a:effectLst/>
                <a:latin typeface="Arial" panose="020B0604020202020204" pitchFamily="34" charset="0"/>
              </a:rPr>
              <a:t>pilates</a:t>
            </a:r>
            <a:r>
              <a:rPr lang="en-AU" b="0" i="0" dirty="0">
                <a:solidFill>
                  <a:srgbClr val="53565A"/>
                </a:solidFill>
                <a:effectLst/>
                <a:latin typeface="Arial" panose="020B0604020202020204" pitchFamily="34" charset="0"/>
              </a:rPr>
              <a:t>, rock climbing and carrying groceries or kids also count. If you're doing moderate-intensity exercise you'll be able to comfortably chat, but you won't be able to sing more than a few words without running out of breath.</a:t>
            </a:r>
          </a:p>
          <a:p>
            <a:pPr algn="l"/>
            <a:endParaRPr lang="en-AU" b="0" i="0" dirty="0">
              <a:solidFill>
                <a:srgbClr val="53565A"/>
              </a:solidFill>
              <a:effectLst/>
              <a:latin typeface="Arial" panose="020B0604020202020204" pitchFamily="34" charset="0"/>
            </a:endParaRPr>
          </a:p>
          <a:p>
            <a:pPr algn="l"/>
            <a:r>
              <a:rPr lang="en-AU" b="0" i="0" dirty="0">
                <a:solidFill>
                  <a:srgbClr val="53565A"/>
                </a:solidFill>
                <a:effectLst/>
                <a:latin typeface="Arial" panose="020B0604020202020204" pitchFamily="34" charset="0"/>
              </a:rPr>
              <a:t>Vigorous-intensity exercises include activities like circuit training, running or sprinting, walking up stairs or hills, highly-active sports like AFL, netball, soccer or tennis, vigorous forms of gym cardio (think the rowing machine or skipping) and moderate-intensity exercises performed more vigorously e.g. swimming for exercise, cycling fast or </a:t>
            </a:r>
            <a:r>
              <a:rPr lang="en-AU" b="0" i="0" u="none" strike="noStrike" dirty="0">
                <a:solidFill>
                  <a:srgbClr val="007096"/>
                </a:solidFill>
                <a:effectLst/>
                <a:latin typeface="Arial" panose="020B0604020202020204" pitchFamily="34" charset="0"/>
                <a:hlinkClick r:id="rId6"/>
              </a:rPr>
              <a:t>interval training</a:t>
            </a:r>
            <a:r>
              <a:rPr lang="en-AU" b="0" i="0" dirty="0">
                <a:solidFill>
                  <a:srgbClr val="53565A"/>
                </a:solidFill>
                <a:effectLst/>
                <a:latin typeface="Arial" panose="020B0604020202020204" pitchFamily="34" charset="0"/>
              </a:rPr>
              <a:t>. If you're doing vigorous-intensity activity you won't be able to say more than a few words without having to pause to breathe.</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10</a:t>
            </a:fld>
            <a:endParaRPr lang="en-AU"/>
          </a:p>
        </p:txBody>
      </p:sp>
    </p:spTree>
    <p:extLst>
      <p:ext uri="{BB962C8B-B14F-4D97-AF65-F5344CB8AC3E}">
        <p14:creationId xmlns:p14="http://schemas.microsoft.com/office/powerpoint/2010/main" val="159216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11</a:t>
            </a:fld>
            <a:endParaRPr lang="en-AU"/>
          </a:p>
        </p:txBody>
      </p:sp>
    </p:spTree>
    <p:extLst>
      <p:ext uri="{BB962C8B-B14F-4D97-AF65-F5344CB8AC3E}">
        <p14:creationId xmlns:p14="http://schemas.microsoft.com/office/powerpoint/2010/main" val="156265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AU" sz="1200" b="0" i="0" dirty="0">
                <a:solidFill>
                  <a:srgbClr val="53565A"/>
                </a:solidFill>
                <a:effectLst/>
                <a:latin typeface="Arial" panose="020B0604020202020204" pitchFamily="34" charset="0"/>
              </a:rPr>
              <a:t>The key with being active is to find something we like doing.</a:t>
            </a:r>
            <a:r>
              <a:rPr lang="en-AU" sz="1200" b="0" i="0" dirty="0">
                <a:solidFill>
                  <a:srgbClr val="53565A"/>
                </a:solidFill>
                <a:effectLst/>
                <a:latin typeface="Calibri" panose="020F0502020204030204" pitchFamily="34" charset="0"/>
                <a:ea typeface="+mn-ea"/>
                <a:cs typeface="Times New Roman" panose="02020603050405020304" pitchFamily="18" charset="0"/>
              </a:rPr>
              <a:t> </a:t>
            </a:r>
            <a:r>
              <a:rPr lang="en-AU" sz="1200" dirty="0">
                <a:effectLst/>
                <a:latin typeface="Calibri" panose="020F0502020204030204" pitchFamily="34" charset="0"/>
                <a:ea typeface="Calibri" panose="020F0502020204030204" pitchFamily="34" charset="0"/>
                <a:cs typeface="Times New Roman" panose="02020603050405020304" pitchFamily="18" charset="0"/>
              </a:rPr>
              <a:t>Some people like the gym, others prefer dancing. Life is to be enjoyed – and this applies to how we move our bodies as well.</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13</a:t>
            </a:fld>
            <a:endParaRPr lang="en-AU"/>
          </a:p>
        </p:txBody>
      </p:sp>
    </p:spTree>
    <p:extLst>
      <p:ext uri="{BB962C8B-B14F-4D97-AF65-F5344CB8AC3E}">
        <p14:creationId xmlns:p14="http://schemas.microsoft.com/office/powerpoint/2010/main" val="119065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Note to presenter: </a:t>
            </a:r>
            <a:r>
              <a:rPr lang="en-AU" b="0" i="1" dirty="0">
                <a:solidFill>
                  <a:srgbClr val="53565A"/>
                </a:solidFill>
                <a:effectLst/>
                <a:latin typeface="+mj-lt"/>
              </a:rPr>
              <a:t>If you have printed the ‘goal setting factsheet’ from the LiveLighter website, you can give these out at this point in the presentation.</a:t>
            </a:r>
          </a:p>
          <a:p>
            <a:endParaRPr lang="en-AU" i="1"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14</a:t>
            </a:fld>
            <a:endParaRPr lang="en-AU"/>
          </a:p>
        </p:txBody>
      </p:sp>
    </p:spTree>
    <p:extLst>
      <p:ext uri="{BB962C8B-B14F-4D97-AF65-F5344CB8AC3E}">
        <p14:creationId xmlns:p14="http://schemas.microsoft.com/office/powerpoint/2010/main" val="3636435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i="0" dirty="0">
              <a:solidFill>
                <a:srgbClr val="53565A"/>
              </a:solidFill>
              <a:effectLst/>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16</a:t>
            </a:fld>
            <a:endParaRPr lang="en-AU"/>
          </a:p>
        </p:txBody>
      </p:sp>
    </p:spTree>
    <p:extLst>
      <p:ext uri="{BB962C8B-B14F-4D97-AF65-F5344CB8AC3E}">
        <p14:creationId xmlns:p14="http://schemas.microsoft.com/office/powerpoint/2010/main" val="151359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Note to presenter: Identify any themes that are common across group members e.g. lack of time. </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19</a:t>
            </a:fld>
            <a:endParaRPr lang="en-AU"/>
          </a:p>
        </p:txBody>
      </p:sp>
    </p:spTree>
    <p:extLst>
      <p:ext uri="{BB962C8B-B14F-4D97-AF65-F5344CB8AC3E}">
        <p14:creationId xmlns:p14="http://schemas.microsoft.com/office/powerpoint/2010/main" val="272970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Visit the LiveLighter website for more tips, resources and interactive tools</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20</a:t>
            </a:fld>
            <a:endParaRPr lang="en-AU"/>
          </a:p>
        </p:txBody>
      </p:sp>
    </p:spTree>
    <p:extLst>
      <p:ext uri="{BB962C8B-B14F-4D97-AF65-F5344CB8AC3E}">
        <p14:creationId xmlns:p14="http://schemas.microsoft.com/office/powerpoint/2010/main" val="327128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23</a:t>
            </a:fld>
            <a:endParaRPr lang="en-AU"/>
          </a:p>
        </p:txBody>
      </p:sp>
    </p:spTree>
    <p:extLst>
      <p:ext uri="{BB962C8B-B14F-4D97-AF65-F5344CB8AC3E}">
        <p14:creationId xmlns:p14="http://schemas.microsoft.com/office/powerpoint/2010/main" val="254033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mj-lt"/>
              </a:rPr>
              <a:t>Please include the name of the people on whose land you are gathered to the slide if this is known. </a:t>
            </a:r>
          </a:p>
          <a:p>
            <a:endParaRPr lang="en-AU" b="0" i="0" dirty="0">
              <a:solidFill>
                <a:srgbClr val="333333"/>
              </a:solidFill>
              <a:effectLst/>
              <a:latin typeface="+mj-lt"/>
            </a:endParaRPr>
          </a:p>
          <a:p>
            <a:r>
              <a:rPr lang="en-AU" b="0" i="0" dirty="0">
                <a:solidFill>
                  <a:srgbClr val="333333"/>
                </a:solidFill>
                <a:effectLst/>
                <a:latin typeface="+mj-lt"/>
              </a:rPr>
              <a:t>Find out what country you are on here: https://aiatsis.gov.au/whose-country-am-I </a:t>
            </a:r>
          </a:p>
          <a:p>
            <a:endParaRPr lang="en-AU" b="0" i="0" dirty="0">
              <a:solidFill>
                <a:srgbClr val="333333"/>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a:t>
            </a:fld>
            <a:endParaRPr lang="en-AU"/>
          </a:p>
        </p:txBody>
      </p:sp>
    </p:spTree>
    <p:extLst>
      <p:ext uri="{BB962C8B-B14F-4D97-AF65-F5344CB8AC3E}">
        <p14:creationId xmlns:p14="http://schemas.microsoft.com/office/powerpoint/2010/main" val="182405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a:t>
            </a:fld>
            <a:endParaRPr lang="en-AU"/>
          </a:p>
        </p:txBody>
      </p:sp>
    </p:spTree>
    <p:extLst>
      <p:ext uri="{BB962C8B-B14F-4D97-AF65-F5344CB8AC3E}">
        <p14:creationId xmlns:p14="http://schemas.microsoft.com/office/powerpoint/2010/main" val="19181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Ask the group what are some benefits they know of or have experienced from being physically active </a:t>
            </a:r>
          </a:p>
          <a:p>
            <a:endParaRPr lang="en-AU" b="0" i="0" dirty="0">
              <a:solidFill>
                <a:srgbClr val="53565A"/>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4</a:t>
            </a:fld>
            <a:endParaRPr lang="en-AU"/>
          </a:p>
        </p:txBody>
      </p:sp>
    </p:spTree>
    <p:extLst>
      <p:ext uri="{BB962C8B-B14F-4D97-AF65-F5344CB8AC3E}">
        <p14:creationId xmlns:p14="http://schemas.microsoft.com/office/powerpoint/2010/main" val="277441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Note to presenter: There are many benefits of physical activity listed over this slide and the next and you don’t need to read them all out. Focus on those that would be of most relevance to your audience.</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5</a:t>
            </a:fld>
            <a:endParaRPr lang="en-AU"/>
          </a:p>
        </p:txBody>
      </p:sp>
    </p:spTree>
    <p:extLst>
      <p:ext uri="{BB962C8B-B14F-4D97-AF65-F5344CB8AC3E}">
        <p14:creationId xmlns:p14="http://schemas.microsoft.com/office/powerpoint/2010/main" val="10089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6</a:t>
            </a:fld>
            <a:endParaRPr lang="en-AU"/>
          </a:p>
        </p:txBody>
      </p:sp>
    </p:spTree>
    <p:extLst>
      <p:ext uri="{BB962C8B-B14F-4D97-AF65-F5344CB8AC3E}">
        <p14:creationId xmlns:p14="http://schemas.microsoft.com/office/powerpoint/2010/main" val="980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Note to presenter: This activity can be done in different ways depending on the group size and dynamics e.g. talk in pairs, write down thoughts and then share as a group etc</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7</a:t>
            </a:fld>
            <a:endParaRPr lang="en-AU"/>
          </a:p>
        </p:txBody>
      </p:sp>
    </p:spTree>
    <p:extLst>
      <p:ext uri="{BB962C8B-B14F-4D97-AF65-F5344CB8AC3E}">
        <p14:creationId xmlns:p14="http://schemas.microsoft.com/office/powerpoint/2010/main" val="279799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i="0" dirty="0">
              <a:solidFill>
                <a:srgbClr val="53565A"/>
              </a:solidFill>
              <a:effectLst/>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8</a:t>
            </a:fld>
            <a:endParaRPr lang="en-AU"/>
          </a:p>
        </p:txBody>
      </p:sp>
    </p:spTree>
    <p:extLst>
      <p:ext uri="{BB962C8B-B14F-4D97-AF65-F5344CB8AC3E}">
        <p14:creationId xmlns:p14="http://schemas.microsoft.com/office/powerpoint/2010/main" val="347558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rPr>
              <a:t>These are the official guidelines to aim for, however any extra bit of movement we can get into our day is a win for our health.</a:t>
            </a:r>
          </a:p>
          <a:p>
            <a:pPr marL="0" lvl="0" indent="0">
              <a:lnSpc>
                <a:spcPct val="107000"/>
              </a:lnSpc>
              <a:spcAft>
                <a:spcPts val="800"/>
              </a:spcAft>
              <a:buFont typeface="Arial" panose="020B0604020202020204" pitchFamily="34" charset="0"/>
              <a:buNone/>
              <a:tabLst>
                <a:tab pos="457200" algn="l"/>
              </a:tabLs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AU" sz="1200" dirty="0">
                <a:effectLst/>
                <a:latin typeface="Calibri" panose="020F0502020204030204" pitchFamily="34" charset="0"/>
                <a:ea typeface="Calibri" panose="020F0502020204030204" pitchFamily="34" charset="0"/>
                <a:cs typeface="Times New Roman" panose="02020603050405020304" pitchFamily="18" charset="0"/>
              </a:rPr>
              <a:t>Strength exercises includes lifting weights, but also other things like picking up groceries or the kids, or doing a yoga class.</a:t>
            </a:r>
            <a:endParaRPr lang="en-AU" baseline="0" dirty="0">
              <a:latin typeface="Arial" panose="020B0604020202020204" pitchFamily="34" charset="0"/>
              <a:cs typeface="Arial" panose="020B0604020202020204" pitchFamily="34" charset="0"/>
            </a:endParaRPr>
          </a:p>
          <a:p>
            <a:endParaRPr lang="en-AU" i="0" dirty="0"/>
          </a:p>
          <a:p>
            <a:r>
              <a:rPr lang="en-AU" i="0" dirty="0"/>
              <a:t>If you currently do no physical activity, start by doing some, and gradually build up to the recommended amount.</a:t>
            </a:r>
          </a:p>
          <a:p>
            <a:endParaRPr lang="en-AU" i="1" dirty="0"/>
          </a:p>
          <a:p>
            <a:r>
              <a:rPr lang="en-AU" i="1" dirty="0"/>
              <a:t>Note to presenter: These are the Australian physical activity guidelines for adults aged 18-64 years. If you are talking to an audience aged over 64 years encourage the inclusion of exercises for flexibility and balance as well.</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9</a:t>
            </a:fld>
            <a:endParaRPr lang="en-AU"/>
          </a:p>
        </p:txBody>
      </p:sp>
    </p:spTree>
    <p:extLst>
      <p:ext uri="{BB962C8B-B14F-4D97-AF65-F5344CB8AC3E}">
        <p14:creationId xmlns:p14="http://schemas.microsoft.com/office/powerpoint/2010/main" val="406842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1977684"/>
            <a:ext cx="6400800" cy="14041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8" name="Rectangle 7"/>
          <p:cNvSpPr/>
          <p:nvPr userDrawn="1"/>
        </p:nvSpPr>
        <p:spPr>
          <a:xfrm>
            <a:off x="0" y="4037492"/>
            <a:ext cx="9144000" cy="108012"/>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close up of a sign&#10;&#10;Description automatically generated">
            <a:extLst>
              <a:ext uri="{FF2B5EF4-FFF2-40B4-BE49-F238E27FC236}">
                <a16:creationId xmlns:a16="http://schemas.microsoft.com/office/drawing/2014/main" id="{23A26D1E-6E5B-4654-B538-EFAB3C211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880" y="4209580"/>
            <a:ext cx="2407040" cy="923573"/>
          </a:xfrm>
          <a:prstGeom prst="rect">
            <a:avLst/>
          </a:prstGeom>
        </p:spPr>
      </p:pic>
      <p:pic>
        <p:nvPicPr>
          <p:cNvPr id="7" name="Picture 6">
            <a:extLst>
              <a:ext uri="{FF2B5EF4-FFF2-40B4-BE49-F238E27FC236}">
                <a16:creationId xmlns:a16="http://schemas.microsoft.com/office/drawing/2014/main" id="{17D375C3-9781-CD80-C488-1AF20460A942}"/>
              </a:ext>
            </a:extLst>
          </p:cNvPr>
          <p:cNvPicPr>
            <a:picLocks noChangeAspect="1"/>
          </p:cNvPicPr>
          <p:nvPr userDrawn="1"/>
        </p:nvPicPr>
        <p:blipFill>
          <a:blip r:embed="rId3"/>
          <a:stretch>
            <a:fillRect/>
          </a:stretch>
        </p:blipFill>
        <p:spPr>
          <a:xfrm>
            <a:off x="251520" y="4384829"/>
            <a:ext cx="3962743" cy="573074"/>
          </a:xfrm>
          <a:prstGeom prst="rect">
            <a:avLst/>
          </a:prstGeom>
        </p:spPr>
      </p:pic>
    </p:spTree>
    <p:extLst>
      <p:ext uri="{BB962C8B-B14F-4D97-AF65-F5344CB8AC3E}">
        <p14:creationId xmlns:p14="http://schemas.microsoft.com/office/powerpoint/2010/main" val="36949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9111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180039"/>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39774"/>
            <a:ext cx="4040188"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180039"/>
            <a:ext cx="4041775" cy="700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39774"/>
            <a:ext cx="4041775"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4587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23254"/>
            <a:ext cx="3008313" cy="871538"/>
          </a:xfrm>
        </p:spPr>
        <p:txBody>
          <a:bodyPr anchor="b"/>
          <a:lstStyle>
            <a:lvl1pPr algn="l">
              <a:defRPr sz="2000" b="1">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575050" y="411509"/>
            <a:ext cx="5111750" cy="4032449"/>
          </a:xfrm>
        </p:spPr>
        <p:txBody>
          <a:bodyPr/>
          <a:lstStyle>
            <a:lvl1pPr>
              <a:buClr>
                <a:srgbClr val="007096"/>
              </a:buClr>
              <a:defRPr sz="3200"/>
            </a:lvl1pPr>
            <a:lvl2pPr>
              <a:buClr>
                <a:srgbClr val="007096"/>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419622"/>
            <a:ext cx="3008313"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08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8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0704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4161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9502"/>
            <a:ext cx="8229600" cy="410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802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1371600" y="2139702"/>
            <a:ext cx="6400800" cy="208823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51053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4011910"/>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21293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630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1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8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980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10638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60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3528" y="205979"/>
            <a:ext cx="84969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7" name="Text Placeholder 2"/>
          <p:cNvSpPr>
            <a:spLocks noGrp="1"/>
          </p:cNvSpPr>
          <p:nvPr>
            <p:ph type="body" idx="1"/>
          </p:nvPr>
        </p:nvSpPr>
        <p:spPr bwMode="auto">
          <a:xfrm>
            <a:off x="323528" y="1200150"/>
            <a:ext cx="8496944" cy="32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2" name="Rectangle 1"/>
          <p:cNvSpPr/>
          <p:nvPr userDrawn="1"/>
        </p:nvSpPr>
        <p:spPr>
          <a:xfrm>
            <a:off x="0" y="4876006"/>
            <a:ext cx="9144000" cy="267494"/>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userDrawn="1"/>
        </p:nvSpPr>
        <p:spPr>
          <a:xfrm>
            <a:off x="7327551" y="4866501"/>
            <a:ext cx="1870784" cy="276999"/>
          </a:xfrm>
          <a:prstGeom prst="rect">
            <a:avLst/>
          </a:prstGeom>
          <a:noFill/>
        </p:spPr>
        <p:txBody>
          <a:bodyPr wrap="square" rtlCol="0">
            <a:spAutoFit/>
          </a:bodyPr>
          <a:lstStyle/>
          <a:p>
            <a:r>
              <a:rPr lang="en-AU" sz="1200" dirty="0">
                <a:solidFill>
                  <a:schemeClr val="bg1"/>
                </a:solidFill>
                <a:latin typeface="Arial" panose="020B0604020202020204" pitchFamily="34" charset="0"/>
                <a:cs typeface="Arial" panose="020B0604020202020204" pitchFamily="34" charset="0"/>
              </a:rPr>
              <a:t>livelighter.com.au</a:t>
            </a:r>
          </a:p>
        </p:txBody>
      </p:sp>
      <p:pic>
        <p:nvPicPr>
          <p:cNvPr id="8" name="Picture 7" descr="A close up of a sign&#10;&#10;Description automatically generated">
            <a:extLst>
              <a:ext uri="{FF2B5EF4-FFF2-40B4-BE49-F238E27FC236}">
                <a16:creationId xmlns:a16="http://schemas.microsoft.com/office/drawing/2014/main" id="{BBDB62B8-6A77-4B3D-A804-66C518228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7667" t="20141" r="7653" b="19670"/>
          <a:stretch/>
        </p:blipFill>
        <p:spPr>
          <a:xfrm>
            <a:off x="7142763" y="4381793"/>
            <a:ext cx="1708945" cy="466076"/>
          </a:xfrm>
          <a:prstGeom prst="rect">
            <a:avLst/>
          </a:prstGeom>
        </p:spPr>
      </p:pic>
    </p:spTree>
  </p:cSld>
  <p:clrMap bg1="lt1" tx1="dk1" bg2="lt2" tx2="dk2" accent1="accent1" accent2="accent2" accent3="accent3" accent4="accent4" accent5="accent5" accent6="accent6" hlink="hlink" folHlink="folHlink"/>
  <p:sldLayoutIdLst>
    <p:sldLayoutId id="2147491255" r:id="rId1"/>
    <p:sldLayoutId id="2147491256" r:id="rId2"/>
    <p:sldLayoutId id="2147491326" r:id="rId3"/>
    <p:sldLayoutId id="2147491195" r:id="rId4"/>
    <p:sldLayoutId id="2147491198" r:id="rId5"/>
    <p:sldLayoutId id="2147491199" r:id="rId6"/>
    <p:sldLayoutId id="2147491323" r:id="rId7"/>
    <p:sldLayoutId id="2147491324" r:id="rId8"/>
    <p:sldLayoutId id="2147491325" r:id="rId9"/>
    <p:sldLayoutId id="2147491196" r:id="rId10"/>
    <p:sldLayoutId id="2147491197" r:id="rId11"/>
    <p:sldLayoutId id="2147491200" r:id="rId12"/>
    <p:sldLayoutId id="2147491201" r:id="rId13"/>
    <p:sldLayoutId id="2147491202" r:id="rId14"/>
    <p:sldLayoutId id="2147491203" r:id="rId15"/>
    <p:sldLayoutId id="2147491204" r:id="rId16"/>
  </p:sldLayoutIdLst>
  <p:txStyles>
    <p:title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photos/subway-train-rail-transport-2367407/" TargetMode="External"/><Relationship Id="rId3" Type="http://schemas.openxmlformats.org/officeDocument/2006/relationships/hyperlink" Target="https://unsplash.com/@vincefleming?utm_source=unsplash&amp;utm_medium=referral&amp;utm_content=creditCopyText" TargetMode="External"/><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unsplash.com/photos/aZVpxRydiJk?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unsplash.com/photos/OqP4uMDQ1e0?utm_source=unsplash&amp;utm_medium=referral&amp;utm_content=creditCopyText" TargetMode="External"/><Relationship Id="rId13" Type="http://schemas.openxmlformats.org/officeDocument/2006/relationships/hyperlink" Target="https://unsplash.com/@jonahbrown?utm_source=unsplash&amp;utm_medium=referral&amp;utm_content=creditCopyText" TargetMode="External"/><Relationship Id="rId18" Type="http://schemas.openxmlformats.org/officeDocument/2006/relationships/image" Target="../media/image24.jpeg"/><Relationship Id="rId26" Type="http://schemas.openxmlformats.org/officeDocument/2006/relationships/hyperlink" Target="https://unsplash.com/photos/NE_IAdanS0A?utm_source=unsplash&amp;utm_medium=referral&amp;utm_content=creditCopyText" TargetMode="External"/><Relationship Id="rId3" Type="http://schemas.openxmlformats.org/officeDocument/2006/relationships/image" Target="../media/image19.jpeg"/><Relationship Id="rId21" Type="http://schemas.openxmlformats.org/officeDocument/2006/relationships/image" Target="../media/image25.jpeg"/><Relationship Id="rId7" Type="http://schemas.openxmlformats.org/officeDocument/2006/relationships/hyperlink" Target="https://unsplash.com/@greg_rosenke?utm_source=unsplash&amp;utm_medium=referral&amp;utm_content=creditCopyText" TargetMode="External"/><Relationship Id="rId12" Type="http://schemas.openxmlformats.org/officeDocument/2006/relationships/image" Target="../media/image22.jpeg"/><Relationship Id="rId17" Type="http://schemas.openxmlformats.org/officeDocument/2006/relationships/hyperlink" Target="https://unsplash.com/photos/uVrpmz1ATVg?utm_source=unsplash&amp;utm_medium=referral&amp;utm_content=creditCopyText" TargetMode="External"/><Relationship Id="rId25" Type="http://schemas.openxmlformats.org/officeDocument/2006/relationships/hyperlink" Target="https://unsplash.com/@emad_yogi?utm_source=unsplash&amp;utm_medium=referral&amp;utm_content=creditCopyText" TargetMode="External"/><Relationship Id="rId2" Type="http://schemas.openxmlformats.org/officeDocument/2006/relationships/notesSlide" Target="../notesSlides/notesSlide12.xml"/><Relationship Id="rId16" Type="http://schemas.openxmlformats.org/officeDocument/2006/relationships/hyperlink" Target="https://unsplash.com/@markusspiske?utm_source=unsplash&amp;utm_medium=referral&amp;utm_content=creditCopyText" TargetMode="External"/><Relationship Id="rId20" Type="http://schemas.openxmlformats.org/officeDocument/2006/relationships/hyperlink" Target="https://pixabay.com/photos/skater-skateboard-shoes-5360306/" TargetMode="Externa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hyperlink" Target="https://unsplash.com/photos/lJstr7OYCoM?utm_source=unsplash&amp;utm_medium=referral&amp;utm_content=creditCopyText" TargetMode="External"/><Relationship Id="rId24" Type="http://schemas.openxmlformats.org/officeDocument/2006/relationships/image" Target="../media/image26.jpeg"/><Relationship Id="rId5" Type="http://schemas.openxmlformats.org/officeDocument/2006/relationships/hyperlink" Target="https://unsplash.com/photos/3ckWUnaCxzc?utm_source=unsplash&amp;utm_medium=referral&amp;utm_content=creditCopyText" TargetMode="External"/><Relationship Id="rId15" Type="http://schemas.openxmlformats.org/officeDocument/2006/relationships/image" Target="../media/image23.jpeg"/><Relationship Id="rId23" Type="http://schemas.openxmlformats.org/officeDocument/2006/relationships/hyperlink" Target="https://unsplash.com/photos/gzp25Ftu4pE?utm_source=unsplash&amp;utm_medium=referral&amp;utm_content=creditCopyText" TargetMode="External"/><Relationship Id="rId10" Type="http://schemas.openxmlformats.org/officeDocument/2006/relationships/hyperlink" Target="https://unsplash.com/@alnbal?utm_source=unsplash&amp;utm_medium=referral&amp;utm_content=creditCopyText" TargetMode="External"/><Relationship Id="rId19" Type="http://schemas.openxmlformats.org/officeDocument/2006/relationships/hyperlink" Target="https://pixabay.com/users/lenahelfinger-15629841/" TargetMode="External"/><Relationship Id="rId4" Type="http://schemas.openxmlformats.org/officeDocument/2006/relationships/hyperlink" Target="https://unsplash.com/@dncerullo?utm_source=unsplash&amp;utm_medium=referral&amp;utm_content=creditCopyText" TargetMode="External"/><Relationship Id="rId9" Type="http://schemas.openxmlformats.org/officeDocument/2006/relationships/image" Target="../media/image21.jpeg"/><Relationship Id="rId14" Type="http://schemas.openxmlformats.org/officeDocument/2006/relationships/hyperlink" Target="https://unsplash.com/photos/vUqRVt7sEiw?utm_source=unsplash&amp;utm_medium=referral&amp;utm_content=creditCopyText" TargetMode="External"/><Relationship Id="rId22" Type="http://schemas.openxmlformats.org/officeDocument/2006/relationships/hyperlink" Target="https://unsplash.com/@ageing_better?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jwimmerli?utm_source=unsplash&amp;utm_medium=referral&amp;utm_content=creditCopyText" TargetMode="External"/><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hyperlink" Target="https://unsplash.com/photos/onzE7gzbyyM?utm_source=unsplash&amp;utm_medium=referral&amp;utm_content=creditCopyTex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unsplash.com/photos/VYTQNnaboUA?utm_source=unsplash&amp;utm_medium=referral&amp;utm_content=creditCopyText" TargetMode="External"/><Relationship Id="rId4" Type="http://schemas.openxmlformats.org/officeDocument/2006/relationships/hyperlink" Target="https://unsplash.com/@interactivesports?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krakenimages?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unsplash.com/photos/4l8UH4G2_Dg?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splash.com/photos/CjOUvHwmdBM?utm_source=unsplash&amp;utm_medium=referral&amp;utm_content=creditCopyText" TargetMode="External"/><Relationship Id="rId4" Type="http://schemas.openxmlformats.org/officeDocument/2006/relationships/hyperlink" Target="https://unsplash.com/@rinked?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a:xfrm>
            <a:off x="0" y="267494"/>
            <a:ext cx="9144331" cy="1872208"/>
          </a:xfrm>
        </p:spPr>
        <p:txBody>
          <a:bodyPr/>
          <a:lstStyle/>
          <a:p>
            <a:pPr eaLnBrk="1" hangingPunct="1">
              <a:lnSpc>
                <a:spcPct val="150000"/>
              </a:lnSpc>
            </a:pPr>
            <a:r>
              <a:rPr lang="en-AU" altLang="en-US" sz="3600" dirty="0"/>
              <a:t>Move More Feel Good</a:t>
            </a:r>
            <a:br>
              <a:rPr lang="en-AU" altLang="en-US" sz="3200" dirty="0"/>
            </a:br>
            <a:r>
              <a:rPr lang="en-AU" altLang="en-US" sz="2400" dirty="0"/>
              <a:t>Physical activity for the body and mind</a:t>
            </a:r>
            <a:endParaRPr lang="en-AU" altLang="en-US" sz="3200" b="0" dirty="0"/>
          </a:p>
        </p:txBody>
      </p:sp>
      <p:sp>
        <p:nvSpPr>
          <p:cNvPr id="2" name="Subtitle 1"/>
          <p:cNvSpPr>
            <a:spLocks noGrp="1"/>
          </p:cNvSpPr>
          <p:nvPr>
            <p:ph type="subTitle" idx="1"/>
          </p:nvPr>
        </p:nvSpPr>
        <p:spPr>
          <a:xfrm>
            <a:off x="395536" y="2211710"/>
            <a:ext cx="8208912" cy="1296144"/>
          </a:xfrm>
        </p:spPr>
        <p:txBody>
          <a:bodyPr/>
          <a:lstStyle/>
          <a:p>
            <a:pPr>
              <a:spcBef>
                <a:spcPts val="0"/>
              </a:spcBef>
              <a:spcAft>
                <a:spcPts val="400"/>
              </a:spcAft>
            </a:pPr>
            <a:r>
              <a:rPr lang="en-AU" sz="2600" b="1" dirty="0"/>
              <a:t>Name</a:t>
            </a:r>
          </a:p>
          <a:p>
            <a:pPr>
              <a:spcBef>
                <a:spcPts val="0"/>
              </a:spcBef>
              <a:spcAft>
                <a:spcPts val="400"/>
              </a:spcAft>
            </a:pPr>
            <a:r>
              <a:rPr lang="en-AU" sz="2600" dirty="0"/>
              <a:t>Role and/or Qualifications</a:t>
            </a:r>
          </a:p>
          <a:p>
            <a:pPr>
              <a:spcBef>
                <a:spcPts val="0"/>
              </a:spcBef>
              <a:spcAft>
                <a:spcPts val="400"/>
              </a:spcAft>
            </a:pPr>
            <a:r>
              <a:rPr lang="en-AU" sz="2600" dirty="0"/>
              <a:t>Organisation</a:t>
            </a:r>
          </a:p>
        </p:txBody>
      </p:sp>
      <p:sp>
        <p:nvSpPr>
          <p:cNvPr id="5" name="Subtitle 1">
            <a:extLst>
              <a:ext uri="{FF2B5EF4-FFF2-40B4-BE49-F238E27FC236}">
                <a16:creationId xmlns:a16="http://schemas.microsoft.com/office/drawing/2014/main" id="{91B2CC9D-E5D7-4333-89A3-2280B8B11084}"/>
              </a:ext>
            </a:extLst>
          </p:cNvPr>
          <p:cNvSpPr txBox="1">
            <a:spLocks/>
          </p:cNvSpPr>
          <p:nvPr/>
        </p:nvSpPr>
        <p:spPr bwMode="auto">
          <a:xfrm>
            <a:off x="539552" y="3651870"/>
            <a:ext cx="82089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7096"/>
              </a:buClr>
              <a:buSzPct val="50000"/>
              <a:buFont typeface="Arial" pitchFamily="34" charset="0"/>
              <a:buNone/>
              <a:defRPr sz="32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Clr>
                <a:srgbClr val="007096"/>
              </a:buClr>
              <a:buSzPct val="50000"/>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600"/>
              </a:spcAft>
            </a:pPr>
            <a:r>
              <a:rPr lang="en-AU" sz="1400" dirty="0"/>
              <a:t>On behalf of the </a:t>
            </a:r>
            <a:r>
              <a:rPr lang="en-AU" sz="1400" i="1" dirty="0"/>
              <a:t>LiveLighter</a:t>
            </a:r>
            <a:r>
              <a:rPr lang="en-AU" sz="1400" dirty="0"/>
              <a:t> team at Cancer Council WA</a:t>
            </a:r>
          </a:p>
          <a:p>
            <a:endParaRPr lang="en-A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6343D7-8585-7E1F-964C-4543E5397DB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528" y="267494"/>
            <a:ext cx="7213493" cy="4392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94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DE46B2-E0BA-4364-6E7A-26D8620560A8}"/>
              </a:ext>
            </a:extLst>
          </p:cNvPr>
          <p:cNvSpPr>
            <a:spLocks noGrp="1"/>
          </p:cNvSpPr>
          <p:nvPr>
            <p:ph type="title" idx="4294967295"/>
          </p:nvPr>
        </p:nvSpPr>
        <p:spPr>
          <a:xfrm>
            <a:off x="323850" y="149285"/>
            <a:ext cx="8496300" cy="857250"/>
          </a:xfrm>
        </p:spPr>
        <p:txBody>
          <a:bodyPr/>
          <a:lstStyle/>
          <a:p>
            <a:r>
              <a:rPr lang="en-AU" sz="4000" dirty="0"/>
              <a:t>Types of physical activity</a:t>
            </a:r>
          </a:p>
        </p:txBody>
      </p:sp>
      <p:sp>
        <p:nvSpPr>
          <p:cNvPr id="6" name="Content Placeholder 5">
            <a:extLst>
              <a:ext uri="{FF2B5EF4-FFF2-40B4-BE49-F238E27FC236}">
                <a16:creationId xmlns:a16="http://schemas.microsoft.com/office/drawing/2014/main" id="{55FD0E97-1E7E-7870-CB23-A75700ECD1E6}"/>
              </a:ext>
            </a:extLst>
          </p:cNvPr>
          <p:cNvSpPr txBox="1">
            <a:spLocks noGrp="1"/>
          </p:cNvSpPr>
          <p:nvPr>
            <p:ph idx="4294967295"/>
          </p:nvPr>
        </p:nvSpPr>
        <p:spPr>
          <a:xfrm>
            <a:off x="349588" y="3139396"/>
            <a:ext cx="2808288" cy="1803400"/>
          </a:xfrm>
          <a:prstGeom prst="rect">
            <a:avLst/>
          </a:prstGeom>
          <a:noFill/>
        </p:spPr>
        <p:txBody>
          <a:bodyPr wrap="square" rtlCol="0">
            <a:spAutoFit/>
          </a:bodyPr>
          <a:lstStyle/>
          <a:p>
            <a:pPr marL="0" indent="0">
              <a:buNone/>
            </a:pPr>
            <a:r>
              <a:rPr lang="en-AU" sz="1800" b="1" dirty="0">
                <a:solidFill>
                  <a:srgbClr val="007096"/>
                </a:solidFill>
                <a:latin typeface="Arial" panose="020B0604020202020204" pitchFamily="34" charset="0"/>
                <a:cs typeface="Arial" panose="020B0604020202020204" pitchFamily="34" charset="0"/>
              </a:rPr>
              <a:t>Deliberate exercise or sports</a:t>
            </a:r>
          </a:p>
          <a:p>
            <a:pPr marL="0" indent="0">
              <a:buNone/>
            </a:pPr>
            <a:r>
              <a:rPr lang="en-AU" sz="1600" dirty="0">
                <a:latin typeface="Arial" panose="020B0604020202020204" pitchFamily="34" charset="0"/>
                <a:cs typeface="Arial" panose="020B0604020202020204" pitchFamily="34" charset="0"/>
              </a:rPr>
              <a:t>R</a:t>
            </a:r>
            <a:r>
              <a:rPr lang="en-AU" sz="1600" b="0" i="0" u="none" strike="noStrike" kern="1200" baseline="0" dirty="0">
                <a:solidFill>
                  <a:schemeClr val="tx1"/>
                </a:solidFill>
                <a:latin typeface="Arial" panose="020B0604020202020204" pitchFamily="34" charset="0"/>
                <a:cs typeface="Arial" panose="020B0604020202020204" pitchFamily="34" charset="0"/>
              </a:rPr>
              <a:t>unning, playing a team sport, going to the gym, dance class</a:t>
            </a:r>
            <a:endParaRPr lang="en-AU" sz="1600" dirty="0">
              <a:latin typeface="Arial" panose="020B0604020202020204" pitchFamily="34" charset="0"/>
              <a:cs typeface="Arial" panose="020B0604020202020204" pitchFamily="34" charset="0"/>
            </a:endParaRPr>
          </a:p>
          <a:p>
            <a:pPr marL="0" indent="0">
              <a:buNone/>
            </a:pPr>
            <a:endParaRPr lang="en-AU" sz="2000" b="1" dirty="0">
              <a:solidFill>
                <a:srgbClr val="00709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C379E8B-E490-D8FE-68BC-395A17F3CF45}"/>
              </a:ext>
            </a:extLst>
          </p:cNvPr>
          <p:cNvSpPr txBox="1"/>
          <p:nvPr/>
        </p:nvSpPr>
        <p:spPr>
          <a:xfrm>
            <a:off x="3157876" y="3123481"/>
            <a:ext cx="2550244" cy="1415772"/>
          </a:xfrm>
          <a:prstGeom prst="rect">
            <a:avLst/>
          </a:prstGeom>
          <a:noFill/>
        </p:spPr>
        <p:txBody>
          <a:bodyPr wrap="square" rtlCol="0">
            <a:spAutoFit/>
          </a:bodyPr>
          <a:lstStyle/>
          <a:p>
            <a:r>
              <a:rPr lang="en-AU" b="1" dirty="0">
                <a:solidFill>
                  <a:srgbClr val="007096"/>
                </a:solidFill>
                <a:latin typeface="Arial" panose="020B0604020202020204" pitchFamily="34" charset="0"/>
                <a:cs typeface="Arial" panose="020B0604020202020204" pitchFamily="34" charset="0"/>
              </a:rPr>
              <a:t>Incidental activity</a:t>
            </a:r>
          </a:p>
          <a:p>
            <a:r>
              <a:rPr lang="en-AU" sz="1600" dirty="0">
                <a:latin typeface="Arial" panose="020B0604020202020204" pitchFamily="34" charset="0"/>
              </a:rPr>
              <a:t>Playing with kids, hanging out the washing, walking to the bus</a:t>
            </a:r>
          </a:p>
          <a:p>
            <a:endParaRPr lang="en-AU" sz="2000" b="1" dirty="0">
              <a:solidFill>
                <a:srgbClr val="0091B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1EF60B-7124-CE05-F09C-8F947FE4C2B0}"/>
              </a:ext>
            </a:extLst>
          </p:cNvPr>
          <p:cNvSpPr txBox="1"/>
          <p:nvPr/>
        </p:nvSpPr>
        <p:spPr>
          <a:xfrm>
            <a:off x="6021304" y="3099201"/>
            <a:ext cx="2924729" cy="1169551"/>
          </a:xfrm>
          <a:prstGeom prst="rect">
            <a:avLst/>
          </a:prstGeom>
          <a:noFill/>
        </p:spPr>
        <p:txBody>
          <a:bodyPr wrap="square" rtlCol="0">
            <a:spAutoFit/>
          </a:bodyPr>
          <a:lstStyle/>
          <a:p>
            <a:r>
              <a:rPr lang="en-AU" b="1" dirty="0">
                <a:solidFill>
                  <a:srgbClr val="007096"/>
                </a:solidFill>
                <a:latin typeface="Arial" panose="020B0604020202020204" pitchFamily="34" charset="0"/>
                <a:cs typeface="Arial" panose="020B0604020202020204" pitchFamily="34" charset="0"/>
              </a:rPr>
              <a:t>Work-related activity</a:t>
            </a:r>
          </a:p>
          <a:p>
            <a:r>
              <a:rPr lang="en-AU" sz="1600" dirty="0">
                <a:latin typeface="Arial" panose="020B0604020202020204" pitchFamily="34" charset="0"/>
              </a:rPr>
              <a:t>Climbing a ladder, lifting boxes, gardening</a:t>
            </a:r>
          </a:p>
          <a:p>
            <a:endParaRPr lang="en-AU" sz="2000" b="1" dirty="0">
              <a:solidFill>
                <a:srgbClr val="00709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2F4FD3-E59E-C44B-5D44-F3F4EC79DBD6}"/>
              </a:ext>
            </a:extLst>
          </p:cNvPr>
          <p:cNvSpPr txBox="1"/>
          <p:nvPr/>
        </p:nvSpPr>
        <p:spPr>
          <a:xfrm>
            <a:off x="298136" y="4603160"/>
            <a:ext cx="215991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3"/>
              </a:rPr>
              <a:t>Vince Fleming</a:t>
            </a:r>
            <a:r>
              <a:rPr lang="en-AU" sz="900" dirty="0">
                <a:latin typeface="Arial" panose="020B0604020202020204" pitchFamily="34" charset="0"/>
              </a:rPr>
              <a:t> on </a:t>
            </a:r>
            <a:r>
              <a:rPr lang="en-AU" sz="900" dirty="0" err="1">
                <a:latin typeface="Arial" panose="020B0604020202020204" pitchFamily="34" charset="0"/>
                <a:hlinkClick r:id="rId4"/>
              </a:rPr>
              <a:t>Unsplash</a:t>
            </a:r>
            <a:r>
              <a:rPr lang="en-AU" sz="900" dirty="0">
                <a:latin typeface="Arial" panose="020B0604020202020204" pitchFamily="34" charset="0"/>
              </a:rPr>
              <a:t> </a:t>
            </a:r>
          </a:p>
        </p:txBody>
      </p:sp>
      <p:pic>
        <p:nvPicPr>
          <p:cNvPr id="9" name="Picture 8" descr="A group of women playing volleyball&#10;&#10;Description automatically generated">
            <a:extLst>
              <a:ext uri="{FF2B5EF4-FFF2-40B4-BE49-F238E27FC236}">
                <a16:creationId xmlns:a16="http://schemas.microsoft.com/office/drawing/2014/main" id="{032DCDB1-D4B8-7B92-5CE2-A5E690C362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01"/>
          <a:stretch/>
        </p:blipFill>
        <p:spPr>
          <a:xfrm>
            <a:off x="427270" y="1102404"/>
            <a:ext cx="2550244" cy="1970071"/>
          </a:xfrm>
          <a:prstGeom prst="rect">
            <a:avLst/>
          </a:prstGeom>
        </p:spPr>
      </p:pic>
      <p:pic>
        <p:nvPicPr>
          <p:cNvPr id="1026" name="Picture 2" descr="Free Subway Train photo and picture">
            <a:extLst>
              <a:ext uri="{FF2B5EF4-FFF2-40B4-BE49-F238E27FC236}">
                <a16:creationId xmlns:a16="http://schemas.microsoft.com/office/drawing/2014/main" id="{6A2B2F6C-CA96-37C3-E47B-53CDC8D82A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24086" r="46062" b="13292"/>
          <a:stretch/>
        </p:blipFill>
        <p:spPr bwMode="auto">
          <a:xfrm>
            <a:off x="3222834" y="1102404"/>
            <a:ext cx="2550244" cy="1973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ouple of people working in a garden&#10;&#10;Description automatically generated with low confidence">
            <a:extLst>
              <a:ext uri="{FF2B5EF4-FFF2-40B4-BE49-F238E27FC236}">
                <a16:creationId xmlns:a16="http://schemas.microsoft.com/office/drawing/2014/main" id="{B1C04DBE-A9C8-8EC3-C288-34ACF57277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704" t="9953" r="14534" b="2240"/>
          <a:stretch/>
        </p:blipFill>
        <p:spPr>
          <a:xfrm>
            <a:off x="6087453" y="1102404"/>
            <a:ext cx="2550243" cy="1996797"/>
          </a:xfrm>
          <a:prstGeom prst="rect">
            <a:avLst/>
          </a:prstGeom>
        </p:spPr>
      </p:pic>
      <p:sp>
        <p:nvSpPr>
          <p:cNvPr id="13" name="TextBox 12">
            <a:extLst>
              <a:ext uri="{FF2B5EF4-FFF2-40B4-BE49-F238E27FC236}">
                <a16:creationId xmlns:a16="http://schemas.microsoft.com/office/drawing/2014/main" id="{E6C9F976-E99B-D250-476B-BC0CAE5602DA}"/>
              </a:ext>
            </a:extLst>
          </p:cNvPr>
          <p:cNvSpPr txBox="1"/>
          <p:nvPr/>
        </p:nvSpPr>
        <p:spPr>
          <a:xfrm>
            <a:off x="3132162" y="4603160"/>
            <a:ext cx="2159918" cy="230832"/>
          </a:xfrm>
          <a:prstGeom prst="rect">
            <a:avLst/>
          </a:prstGeom>
          <a:noFill/>
        </p:spPr>
        <p:txBody>
          <a:bodyPr wrap="square">
            <a:spAutoFit/>
          </a:bodyPr>
          <a:lstStyle/>
          <a:p>
            <a:r>
              <a:rPr lang="en-AU" sz="900" dirty="0">
                <a:latin typeface="Arial" panose="020B0604020202020204" pitchFamily="34" charset="0"/>
              </a:rPr>
              <a:t>Photo by Pascal </a:t>
            </a:r>
            <a:r>
              <a:rPr lang="en-AU" sz="900" dirty="0" err="1">
                <a:latin typeface="Arial" panose="020B0604020202020204" pitchFamily="34" charset="0"/>
              </a:rPr>
              <a:t>Treichler</a:t>
            </a:r>
            <a:r>
              <a:rPr lang="en-AU" sz="900" dirty="0">
                <a:latin typeface="Arial" panose="020B0604020202020204" pitchFamily="34" charset="0"/>
              </a:rPr>
              <a:t> on </a:t>
            </a:r>
            <a:r>
              <a:rPr lang="en-AU" sz="900" dirty="0">
                <a:latin typeface="Arial" panose="020B0604020202020204" pitchFamily="34" charset="0"/>
                <a:hlinkClick r:id="rId8"/>
              </a:rPr>
              <a:t>Pixabay</a:t>
            </a:r>
            <a:r>
              <a:rPr lang="en-AU" sz="900" dirty="0">
                <a:latin typeface="Arial" panose="020B0604020202020204" pitchFamily="34" charset="0"/>
              </a:rPr>
              <a:t> </a:t>
            </a:r>
          </a:p>
        </p:txBody>
      </p:sp>
    </p:spTree>
    <p:extLst>
      <p:ext uri="{BB962C8B-B14F-4D97-AF65-F5344CB8AC3E}">
        <p14:creationId xmlns:p14="http://schemas.microsoft.com/office/powerpoint/2010/main" val="32949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uburban scene with solid fill">
            <a:extLst>
              <a:ext uri="{FF2B5EF4-FFF2-40B4-BE49-F238E27FC236}">
                <a16:creationId xmlns:a16="http://schemas.microsoft.com/office/drawing/2014/main" id="{3799068D-1EB7-801B-1623-1EC6CC08C8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721" y="1085579"/>
            <a:ext cx="1080120" cy="1080120"/>
          </a:xfrm>
          <a:prstGeom prst="rect">
            <a:avLst/>
          </a:prstGeom>
        </p:spPr>
      </p:pic>
      <p:pic>
        <p:nvPicPr>
          <p:cNvPr id="7" name="Graphic 6" descr="Briefcase with solid fill">
            <a:extLst>
              <a:ext uri="{FF2B5EF4-FFF2-40B4-BE49-F238E27FC236}">
                <a16:creationId xmlns:a16="http://schemas.microsoft.com/office/drawing/2014/main" id="{ED4CB151-513B-60E9-77A3-5497339C86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3928" y="1136876"/>
            <a:ext cx="1028823" cy="1028823"/>
          </a:xfrm>
          <a:prstGeom prst="rect">
            <a:avLst/>
          </a:prstGeom>
        </p:spPr>
      </p:pic>
      <p:pic>
        <p:nvPicPr>
          <p:cNvPr id="8" name="Graphic 7" descr="Forest scene with solid fill">
            <a:extLst>
              <a:ext uri="{FF2B5EF4-FFF2-40B4-BE49-F238E27FC236}">
                <a16:creationId xmlns:a16="http://schemas.microsoft.com/office/drawing/2014/main" id="{CC45F5A2-0879-C1D4-983F-8DAADC55BC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4248" y="1111227"/>
            <a:ext cx="1028823" cy="1028823"/>
          </a:xfrm>
          <a:prstGeom prst="rect">
            <a:avLst/>
          </a:prstGeom>
        </p:spPr>
      </p:pic>
      <p:sp>
        <p:nvSpPr>
          <p:cNvPr id="9" name="Title 1">
            <a:extLst>
              <a:ext uri="{FF2B5EF4-FFF2-40B4-BE49-F238E27FC236}">
                <a16:creationId xmlns:a16="http://schemas.microsoft.com/office/drawing/2014/main" id="{F0350DD8-8A5B-EA77-63DB-192C6352DFC0}"/>
              </a:ext>
            </a:extLst>
          </p:cNvPr>
          <p:cNvSpPr txBox="1">
            <a:spLocks/>
          </p:cNvSpPr>
          <p:nvPr/>
        </p:nvSpPr>
        <p:spPr>
          <a:xfrm>
            <a:off x="457200" y="274638"/>
            <a:ext cx="8229600" cy="697540"/>
          </a:xfrm>
          <a:prstGeom prst="rect">
            <a:avLst/>
          </a:prstGeom>
        </p:spPr>
        <p:txBody>
          <a:bodyPr>
            <a:normAutofit fontScale="97500"/>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pPr algn="ctr"/>
            <a:r>
              <a:rPr lang="en-AU" sz="3600" dirty="0"/>
              <a:t>Ways to be more physically active</a:t>
            </a:r>
          </a:p>
        </p:txBody>
      </p:sp>
      <p:sp>
        <p:nvSpPr>
          <p:cNvPr id="10" name="Content Placeholder 2">
            <a:extLst>
              <a:ext uri="{FF2B5EF4-FFF2-40B4-BE49-F238E27FC236}">
                <a16:creationId xmlns:a16="http://schemas.microsoft.com/office/drawing/2014/main" id="{B1765A10-8271-9639-3BFA-8FB2BCB5125B}"/>
              </a:ext>
            </a:extLst>
          </p:cNvPr>
          <p:cNvSpPr txBox="1">
            <a:spLocks/>
          </p:cNvSpPr>
          <p:nvPr/>
        </p:nvSpPr>
        <p:spPr>
          <a:xfrm>
            <a:off x="398653" y="2253452"/>
            <a:ext cx="2615544" cy="212241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3400" b="1" dirty="0"/>
              <a:t>At home</a:t>
            </a:r>
          </a:p>
          <a:p>
            <a:r>
              <a:rPr lang="en-AU" sz="2400" dirty="0"/>
              <a:t>Gardening</a:t>
            </a:r>
          </a:p>
          <a:p>
            <a:r>
              <a:rPr lang="en-AU" sz="2400" dirty="0"/>
              <a:t>House work</a:t>
            </a:r>
          </a:p>
          <a:p>
            <a:r>
              <a:rPr lang="en-AU" sz="2400" dirty="0"/>
              <a:t>Playing outside with the family or pet</a:t>
            </a:r>
          </a:p>
          <a:p>
            <a:r>
              <a:rPr lang="en-AU" sz="2400" dirty="0"/>
              <a:t>At home workouts</a:t>
            </a:r>
          </a:p>
          <a:p>
            <a:r>
              <a:rPr lang="en-AU" sz="2400" dirty="0"/>
              <a:t>Going for a walk</a:t>
            </a:r>
          </a:p>
          <a:p>
            <a:r>
              <a:rPr lang="en-AU" sz="2400" dirty="0"/>
              <a:t>Lounge room dance party!</a:t>
            </a:r>
          </a:p>
          <a:p>
            <a:endParaRPr lang="en-AU" sz="1500" dirty="0"/>
          </a:p>
          <a:p>
            <a:endParaRPr lang="en-AU" sz="1500" dirty="0"/>
          </a:p>
          <a:p>
            <a:endParaRPr lang="en-AU" sz="1500" dirty="0"/>
          </a:p>
        </p:txBody>
      </p:sp>
      <p:sp>
        <p:nvSpPr>
          <p:cNvPr id="11" name="Content Placeholder 2">
            <a:extLst>
              <a:ext uri="{FF2B5EF4-FFF2-40B4-BE49-F238E27FC236}">
                <a16:creationId xmlns:a16="http://schemas.microsoft.com/office/drawing/2014/main" id="{ED65CCA3-BF72-9542-BE2E-B55299F176CC}"/>
              </a:ext>
            </a:extLst>
          </p:cNvPr>
          <p:cNvSpPr txBox="1">
            <a:spLocks/>
          </p:cNvSpPr>
          <p:nvPr/>
        </p:nvSpPr>
        <p:spPr>
          <a:xfrm>
            <a:off x="3310721" y="2253451"/>
            <a:ext cx="2615544" cy="212241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3400" b="1" dirty="0"/>
              <a:t>At work</a:t>
            </a:r>
          </a:p>
          <a:p>
            <a:r>
              <a:rPr lang="en-AU" sz="2400" dirty="0"/>
              <a:t>Going for a walk at lunch</a:t>
            </a:r>
          </a:p>
          <a:p>
            <a:r>
              <a:rPr lang="en-AU" sz="2400" dirty="0"/>
              <a:t>Walking meeting</a:t>
            </a:r>
          </a:p>
          <a:p>
            <a:r>
              <a:rPr lang="en-AU" sz="2400" dirty="0"/>
              <a:t>Standing desk</a:t>
            </a:r>
          </a:p>
          <a:p>
            <a:r>
              <a:rPr lang="en-AU" sz="2400" dirty="0"/>
              <a:t>Park further away</a:t>
            </a:r>
          </a:p>
          <a:p>
            <a:r>
              <a:rPr lang="en-AU" sz="2400" dirty="0"/>
              <a:t>Take the stairs</a:t>
            </a:r>
          </a:p>
          <a:p>
            <a:r>
              <a:rPr lang="en-AU" sz="2400" dirty="0"/>
              <a:t>Take regular stretch breaks</a:t>
            </a:r>
          </a:p>
          <a:p>
            <a:endParaRPr lang="en-AU" sz="1500" dirty="0"/>
          </a:p>
          <a:p>
            <a:endParaRPr lang="en-AU" sz="1500" dirty="0"/>
          </a:p>
          <a:p>
            <a:endParaRPr lang="en-AU" sz="1500" dirty="0"/>
          </a:p>
        </p:txBody>
      </p:sp>
      <p:sp>
        <p:nvSpPr>
          <p:cNvPr id="12" name="Content Placeholder 2">
            <a:extLst>
              <a:ext uri="{FF2B5EF4-FFF2-40B4-BE49-F238E27FC236}">
                <a16:creationId xmlns:a16="http://schemas.microsoft.com/office/drawing/2014/main" id="{545C06DD-CA36-312A-D031-86F66D1EC768}"/>
              </a:ext>
            </a:extLst>
          </p:cNvPr>
          <p:cNvSpPr txBox="1">
            <a:spLocks/>
          </p:cNvSpPr>
          <p:nvPr/>
        </p:nvSpPr>
        <p:spPr>
          <a:xfrm>
            <a:off x="6222789" y="2253451"/>
            <a:ext cx="2615544" cy="212241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3400" b="1" dirty="0"/>
              <a:t>On the weekend</a:t>
            </a:r>
          </a:p>
          <a:p>
            <a:r>
              <a:rPr lang="en-AU" sz="2400" dirty="0"/>
              <a:t>Go for a bike ride</a:t>
            </a:r>
          </a:p>
          <a:p>
            <a:r>
              <a:rPr lang="en-AU" sz="2400" dirty="0"/>
              <a:t>Gardening</a:t>
            </a:r>
          </a:p>
          <a:p>
            <a:r>
              <a:rPr lang="en-AU" sz="2400" dirty="0"/>
              <a:t>Meet up with friends for a coffee and a walk</a:t>
            </a:r>
          </a:p>
          <a:p>
            <a:r>
              <a:rPr lang="en-AU" sz="2400" dirty="0"/>
              <a:t>Go for a hike/long walk</a:t>
            </a:r>
          </a:p>
          <a:p>
            <a:r>
              <a:rPr lang="en-AU" sz="2400" dirty="0"/>
              <a:t>Join a sports team</a:t>
            </a:r>
          </a:p>
          <a:p>
            <a:endParaRPr lang="en-AU" sz="1500" dirty="0"/>
          </a:p>
          <a:p>
            <a:endParaRPr lang="en-AU" sz="1500" dirty="0"/>
          </a:p>
          <a:p>
            <a:endParaRPr lang="en-AU" sz="1500" dirty="0"/>
          </a:p>
        </p:txBody>
      </p:sp>
    </p:spTree>
    <p:extLst>
      <p:ext uri="{BB962C8B-B14F-4D97-AF65-F5344CB8AC3E}">
        <p14:creationId xmlns:p14="http://schemas.microsoft.com/office/powerpoint/2010/main" val="21834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2335-188B-18F7-E517-8E96AB255D62}"/>
              </a:ext>
            </a:extLst>
          </p:cNvPr>
          <p:cNvSpPr>
            <a:spLocks noGrp="1"/>
          </p:cNvSpPr>
          <p:nvPr>
            <p:ph type="title"/>
          </p:nvPr>
        </p:nvSpPr>
        <p:spPr>
          <a:xfrm>
            <a:off x="284131" y="53512"/>
            <a:ext cx="8496944" cy="763233"/>
          </a:xfrm>
        </p:spPr>
        <p:txBody>
          <a:bodyPr/>
          <a:lstStyle/>
          <a:p>
            <a:r>
              <a:rPr lang="en-AU" sz="3600" dirty="0"/>
              <a:t>Find the joy in movement</a:t>
            </a:r>
          </a:p>
        </p:txBody>
      </p:sp>
      <p:pic>
        <p:nvPicPr>
          <p:cNvPr id="2050" name="Picture 2" descr="women dancing near mirror">
            <a:extLst>
              <a:ext uri="{FF2B5EF4-FFF2-40B4-BE49-F238E27FC236}">
                <a16:creationId xmlns:a16="http://schemas.microsoft.com/office/drawing/2014/main" id="{CBE6F68B-1D63-0241-AADE-F75870DF89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57"/>
          <a:stretch/>
        </p:blipFill>
        <p:spPr bwMode="auto">
          <a:xfrm>
            <a:off x="123660" y="816992"/>
            <a:ext cx="2212330" cy="17289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F9FC-EADE-5E5A-D07A-37B1BC337F3B}"/>
              </a:ext>
            </a:extLst>
          </p:cNvPr>
          <p:cNvSpPr txBox="1"/>
          <p:nvPr/>
        </p:nvSpPr>
        <p:spPr>
          <a:xfrm>
            <a:off x="71676" y="2536254"/>
            <a:ext cx="215991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4"/>
              </a:rPr>
              <a:t>Danielle </a:t>
            </a:r>
            <a:r>
              <a:rPr lang="en-AU" sz="900" dirty="0" err="1">
                <a:latin typeface="Arial" panose="020B0604020202020204" pitchFamily="34" charset="0"/>
                <a:hlinkClick r:id="rId4"/>
              </a:rPr>
              <a:t>Cerullo</a:t>
            </a:r>
            <a:r>
              <a:rPr lang="en-AU" sz="900" dirty="0">
                <a:latin typeface="Arial" panose="020B0604020202020204" pitchFamily="34" charset="0"/>
              </a:rPr>
              <a:t> on </a:t>
            </a:r>
            <a:r>
              <a:rPr lang="en-AU" sz="900" dirty="0" err="1">
                <a:latin typeface="Arial" panose="020B0604020202020204" pitchFamily="34" charset="0"/>
                <a:hlinkClick r:id="rId5"/>
              </a:rPr>
              <a:t>Unsplash</a:t>
            </a:r>
            <a:r>
              <a:rPr lang="en-AU" sz="900" dirty="0">
                <a:latin typeface="Arial" panose="020B0604020202020204" pitchFamily="34" charset="0"/>
              </a:rPr>
              <a:t> </a:t>
            </a:r>
          </a:p>
        </p:txBody>
      </p:sp>
      <p:pic>
        <p:nvPicPr>
          <p:cNvPr id="2052" name="Picture 4" descr="person in black leggings and green sneakers standing on brown rock">
            <a:extLst>
              <a:ext uri="{FF2B5EF4-FFF2-40B4-BE49-F238E27FC236}">
                <a16:creationId xmlns:a16="http://schemas.microsoft.com/office/drawing/2014/main" id="{DF262B47-47E5-03A5-B763-328010C8943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0535"/>
          <a:stretch/>
        </p:blipFill>
        <p:spPr bwMode="auto">
          <a:xfrm>
            <a:off x="2431060" y="823485"/>
            <a:ext cx="2319196" cy="17289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A16D00A-1127-FF22-8FE8-75FCCF4DC07F}"/>
              </a:ext>
            </a:extLst>
          </p:cNvPr>
          <p:cNvSpPr txBox="1"/>
          <p:nvPr/>
        </p:nvSpPr>
        <p:spPr>
          <a:xfrm>
            <a:off x="2387974" y="2531451"/>
            <a:ext cx="2212330"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7"/>
              </a:rPr>
              <a:t>Greg </a:t>
            </a:r>
            <a:r>
              <a:rPr lang="en-AU" sz="900" dirty="0" err="1">
                <a:latin typeface="Arial" panose="020B0604020202020204" pitchFamily="34" charset="0"/>
                <a:hlinkClick r:id="rId7"/>
              </a:rPr>
              <a:t>Rosenke</a:t>
            </a:r>
            <a:r>
              <a:rPr lang="en-AU" sz="900" dirty="0">
                <a:latin typeface="Arial" panose="020B0604020202020204" pitchFamily="34" charset="0"/>
              </a:rPr>
              <a:t> on </a:t>
            </a:r>
            <a:r>
              <a:rPr lang="en-AU" sz="900" dirty="0" err="1">
                <a:latin typeface="Arial" panose="020B0604020202020204" pitchFamily="34" charset="0"/>
                <a:hlinkClick r:id="rId8"/>
              </a:rPr>
              <a:t>Unsplash</a:t>
            </a:r>
            <a:r>
              <a:rPr lang="en-AU" sz="900" dirty="0">
                <a:latin typeface="Arial" panose="020B0604020202020204" pitchFamily="34" charset="0"/>
              </a:rPr>
              <a:t> </a:t>
            </a:r>
          </a:p>
        </p:txBody>
      </p:sp>
      <p:pic>
        <p:nvPicPr>
          <p:cNvPr id="2056" name="Picture 8" descr="short-coated brown dog sit beside person wearing white tank top near beach during daytime">
            <a:extLst>
              <a:ext uri="{FF2B5EF4-FFF2-40B4-BE49-F238E27FC236}">
                <a16:creationId xmlns:a16="http://schemas.microsoft.com/office/drawing/2014/main" id="{1DFA471D-6E0D-71FF-65F2-44AB2910504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203" r="50000" b="17368"/>
          <a:stretch/>
        </p:blipFill>
        <p:spPr bwMode="auto">
          <a:xfrm>
            <a:off x="2360481" y="2859884"/>
            <a:ext cx="2024397" cy="17127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AD4F2ED-7C79-4C9D-79D3-72591E80DD76}"/>
              </a:ext>
            </a:extLst>
          </p:cNvPr>
          <p:cNvSpPr txBox="1"/>
          <p:nvPr/>
        </p:nvSpPr>
        <p:spPr>
          <a:xfrm>
            <a:off x="2314617" y="4566302"/>
            <a:ext cx="215991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10"/>
              </a:rPr>
              <a:t>Alvin </a:t>
            </a:r>
            <a:r>
              <a:rPr lang="en-AU" sz="900" dirty="0" err="1">
                <a:latin typeface="Arial" panose="020B0604020202020204" pitchFamily="34" charset="0"/>
                <a:hlinkClick r:id="rId10"/>
              </a:rPr>
              <a:t>Balemesa</a:t>
            </a:r>
            <a:r>
              <a:rPr lang="en-AU" sz="900" dirty="0">
                <a:latin typeface="Arial" panose="020B0604020202020204" pitchFamily="34" charset="0"/>
              </a:rPr>
              <a:t> on </a:t>
            </a:r>
            <a:r>
              <a:rPr lang="en-AU" sz="900" dirty="0" err="1">
                <a:latin typeface="Arial" panose="020B0604020202020204" pitchFamily="34" charset="0"/>
                <a:hlinkClick r:id="rId11"/>
              </a:rPr>
              <a:t>Unsplash</a:t>
            </a:r>
            <a:r>
              <a:rPr lang="en-AU" sz="900" dirty="0">
                <a:latin typeface="Arial" panose="020B0604020202020204" pitchFamily="34" charset="0"/>
              </a:rPr>
              <a:t> </a:t>
            </a:r>
          </a:p>
        </p:txBody>
      </p:sp>
      <p:pic>
        <p:nvPicPr>
          <p:cNvPr id="2058" name="Picture 10" descr="boy in swimming pool during daytime">
            <a:extLst>
              <a:ext uri="{FF2B5EF4-FFF2-40B4-BE49-F238E27FC236}">
                <a16:creationId xmlns:a16="http://schemas.microsoft.com/office/drawing/2014/main" id="{8E77B4E2-43C3-4C06-9653-5A78ADFCCBD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2284" b="15617"/>
          <a:stretch/>
        </p:blipFill>
        <p:spPr bwMode="auto">
          <a:xfrm>
            <a:off x="4846948" y="818753"/>
            <a:ext cx="2212330" cy="17289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32BCA71-B1DD-B8A0-9709-33530485F5DC}"/>
              </a:ext>
            </a:extLst>
          </p:cNvPr>
          <p:cNvSpPr txBox="1"/>
          <p:nvPr/>
        </p:nvSpPr>
        <p:spPr>
          <a:xfrm>
            <a:off x="4793342" y="2531451"/>
            <a:ext cx="2155634"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13"/>
              </a:rPr>
              <a:t>Jonah Brown</a:t>
            </a:r>
            <a:r>
              <a:rPr lang="en-AU" sz="900" dirty="0">
                <a:latin typeface="Arial" panose="020B0604020202020204" pitchFamily="34" charset="0"/>
              </a:rPr>
              <a:t> on </a:t>
            </a:r>
            <a:r>
              <a:rPr lang="en-AU" sz="900" dirty="0" err="1">
                <a:latin typeface="Arial" panose="020B0604020202020204" pitchFamily="34" charset="0"/>
                <a:hlinkClick r:id="rId14"/>
              </a:rPr>
              <a:t>Unsplash</a:t>
            </a:r>
            <a:r>
              <a:rPr lang="en-AU" sz="900" dirty="0">
                <a:latin typeface="Arial" panose="020B0604020202020204" pitchFamily="34" charset="0"/>
              </a:rPr>
              <a:t> </a:t>
            </a:r>
          </a:p>
        </p:txBody>
      </p:sp>
      <p:pic>
        <p:nvPicPr>
          <p:cNvPr id="2060" name="Picture 12" descr="person plays soccer ball on white sands">
            <a:extLst>
              <a:ext uri="{FF2B5EF4-FFF2-40B4-BE49-F238E27FC236}">
                <a16:creationId xmlns:a16="http://schemas.microsoft.com/office/drawing/2014/main" id="{41782EF6-2CAA-ECDE-1329-DEFD8DFDE59C}"/>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479" r="4806" b="30095"/>
          <a:stretch/>
        </p:blipFill>
        <p:spPr bwMode="auto">
          <a:xfrm>
            <a:off x="123660" y="2849703"/>
            <a:ext cx="2132910" cy="1722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3372750-F17B-DD18-E116-62605446E1D7}"/>
              </a:ext>
            </a:extLst>
          </p:cNvPr>
          <p:cNvSpPr txBox="1"/>
          <p:nvPr/>
        </p:nvSpPr>
        <p:spPr>
          <a:xfrm>
            <a:off x="65042" y="4572679"/>
            <a:ext cx="215991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16"/>
              </a:rPr>
              <a:t>Markus </a:t>
            </a:r>
            <a:r>
              <a:rPr lang="en-AU" sz="900" dirty="0" err="1">
                <a:latin typeface="Arial" panose="020B0604020202020204" pitchFamily="34" charset="0"/>
                <a:hlinkClick r:id="rId16"/>
              </a:rPr>
              <a:t>Spiske</a:t>
            </a:r>
            <a:r>
              <a:rPr lang="en-AU" sz="900" dirty="0">
                <a:latin typeface="Arial" panose="020B0604020202020204" pitchFamily="34" charset="0"/>
              </a:rPr>
              <a:t> on </a:t>
            </a:r>
            <a:r>
              <a:rPr lang="en-AU" sz="900" dirty="0" err="1">
                <a:latin typeface="Arial" panose="020B0604020202020204" pitchFamily="34" charset="0"/>
                <a:hlinkClick r:id="rId17"/>
              </a:rPr>
              <a:t>Unsplash</a:t>
            </a:r>
            <a:r>
              <a:rPr lang="en-AU" sz="900" dirty="0">
                <a:latin typeface="Arial" panose="020B0604020202020204" pitchFamily="34" charset="0"/>
              </a:rPr>
              <a:t> </a:t>
            </a:r>
          </a:p>
        </p:txBody>
      </p:sp>
      <p:pic>
        <p:nvPicPr>
          <p:cNvPr id="2062" name="Picture 14" descr="Free Skater Skateboard photo and picture">
            <a:extLst>
              <a:ext uri="{FF2B5EF4-FFF2-40B4-BE49-F238E27FC236}">
                <a16:creationId xmlns:a16="http://schemas.microsoft.com/office/drawing/2014/main" id="{B9C02B26-958B-6844-C8C1-A2327DC2C38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68555" y="2842527"/>
            <a:ext cx="2608182" cy="17387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00C8B71-D105-101E-0070-37384948BB5A}"/>
              </a:ext>
            </a:extLst>
          </p:cNvPr>
          <p:cNvSpPr txBox="1"/>
          <p:nvPr/>
        </p:nvSpPr>
        <p:spPr>
          <a:xfrm>
            <a:off x="4410508" y="4581315"/>
            <a:ext cx="215991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19"/>
              </a:rPr>
              <a:t>Lena </a:t>
            </a:r>
            <a:r>
              <a:rPr lang="en-AU" sz="900" dirty="0" err="1">
                <a:latin typeface="Arial" panose="020B0604020202020204" pitchFamily="34" charset="0"/>
                <a:hlinkClick r:id="rId19"/>
              </a:rPr>
              <a:t>Helfinger</a:t>
            </a:r>
            <a:r>
              <a:rPr lang="en-AU" sz="900" dirty="0">
                <a:latin typeface="Arial" panose="020B0604020202020204" pitchFamily="34" charset="0"/>
                <a:hlinkClick r:id="rId19"/>
              </a:rPr>
              <a:t> </a:t>
            </a:r>
            <a:r>
              <a:rPr lang="en-AU" sz="900" dirty="0">
                <a:latin typeface="Arial" panose="020B0604020202020204" pitchFamily="34" charset="0"/>
              </a:rPr>
              <a:t>on </a:t>
            </a:r>
            <a:r>
              <a:rPr lang="en-AU" sz="900" dirty="0">
                <a:latin typeface="Arial" panose="020B0604020202020204" pitchFamily="34" charset="0"/>
                <a:hlinkClick r:id="rId20"/>
              </a:rPr>
              <a:t>Pixabay </a:t>
            </a:r>
            <a:endParaRPr lang="en-AU" sz="900" dirty="0">
              <a:latin typeface="Arial" panose="020B0604020202020204" pitchFamily="34" charset="0"/>
            </a:endParaRPr>
          </a:p>
        </p:txBody>
      </p:sp>
      <p:pic>
        <p:nvPicPr>
          <p:cNvPr id="2064" name="Picture 16">
            <a:extLst>
              <a:ext uri="{FF2B5EF4-FFF2-40B4-BE49-F238E27FC236}">
                <a16:creationId xmlns:a16="http://schemas.microsoft.com/office/drawing/2014/main" id="{D19F333C-E404-2B10-C49D-1B50E9DF8620}"/>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6284" b="10153"/>
          <a:stretch/>
        </p:blipFill>
        <p:spPr bwMode="auto">
          <a:xfrm>
            <a:off x="7155970" y="816993"/>
            <a:ext cx="1384503" cy="173539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6A80D0B-3C4D-3CDA-8BB0-6FCE0BCE8BF6}"/>
              </a:ext>
            </a:extLst>
          </p:cNvPr>
          <p:cNvSpPr txBox="1"/>
          <p:nvPr/>
        </p:nvSpPr>
        <p:spPr>
          <a:xfrm>
            <a:off x="7088720" y="2543783"/>
            <a:ext cx="2577298"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22"/>
              </a:rPr>
              <a:t>CAB</a:t>
            </a:r>
            <a:r>
              <a:rPr lang="en-AU" sz="900" dirty="0">
                <a:latin typeface="Arial" panose="020B0604020202020204" pitchFamily="34" charset="0"/>
              </a:rPr>
              <a:t> on </a:t>
            </a:r>
            <a:r>
              <a:rPr lang="en-AU" sz="900" dirty="0" err="1">
                <a:latin typeface="Arial" panose="020B0604020202020204" pitchFamily="34" charset="0"/>
                <a:hlinkClick r:id="rId23"/>
              </a:rPr>
              <a:t>Unsplash</a:t>
            </a:r>
            <a:r>
              <a:rPr lang="en-AU" sz="900" dirty="0">
                <a:latin typeface="Arial" panose="020B0604020202020204" pitchFamily="34" charset="0"/>
              </a:rPr>
              <a:t> </a:t>
            </a:r>
          </a:p>
        </p:txBody>
      </p:sp>
      <p:pic>
        <p:nvPicPr>
          <p:cNvPr id="1026" name="Picture 2" descr="woman in orange tank top and black pants doing yoga">
            <a:extLst>
              <a:ext uri="{FF2B5EF4-FFF2-40B4-BE49-F238E27FC236}">
                <a16:creationId xmlns:a16="http://schemas.microsoft.com/office/drawing/2014/main" id="{0E2A753D-4675-7797-0484-62E254C2B08A}"/>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2170" t="4250" r="20316" b="8234"/>
          <a:stretch/>
        </p:blipFill>
        <p:spPr bwMode="auto">
          <a:xfrm>
            <a:off x="7155970" y="2836850"/>
            <a:ext cx="1778920" cy="1729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4AA93B-CD50-B5CF-ED77-19A162808349}"/>
              </a:ext>
            </a:extLst>
          </p:cNvPr>
          <p:cNvSpPr txBox="1"/>
          <p:nvPr/>
        </p:nvSpPr>
        <p:spPr>
          <a:xfrm>
            <a:off x="7077897" y="4581315"/>
            <a:ext cx="2026222"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25"/>
              </a:rPr>
              <a:t>Emad YOGI</a:t>
            </a:r>
            <a:r>
              <a:rPr lang="en-AU" sz="900" dirty="0">
                <a:latin typeface="Arial" panose="020B0604020202020204" pitchFamily="34" charset="0"/>
              </a:rPr>
              <a:t> on </a:t>
            </a:r>
            <a:r>
              <a:rPr lang="en-AU" sz="900" dirty="0" err="1">
                <a:latin typeface="Arial" panose="020B0604020202020204" pitchFamily="34" charset="0"/>
                <a:hlinkClick r:id="rId26"/>
              </a:rPr>
              <a:t>Unsplash</a:t>
            </a:r>
            <a:r>
              <a:rPr lang="en-AU" sz="900" dirty="0">
                <a:latin typeface="Arial" panose="020B0604020202020204" pitchFamily="34" charset="0"/>
              </a:rPr>
              <a:t> </a:t>
            </a:r>
          </a:p>
        </p:txBody>
      </p:sp>
    </p:spTree>
    <p:extLst>
      <p:ext uri="{BB962C8B-B14F-4D97-AF65-F5344CB8AC3E}">
        <p14:creationId xmlns:p14="http://schemas.microsoft.com/office/powerpoint/2010/main" val="52371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EB0C-3F9D-963B-221C-84606F3057B7}"/>
              </a:ext>
            </a:extLst>
          </p:cNvPr>
          <p:cNvSpPr>
            <a:spLocks noGrp="1"/>
          </p:cNvSpPr>
          <p:nvPr>
            <p:ph type="title"/>
          </p:nvPr>
        </p:nvSpPr>
        <p:spPr/>
        <p:txBody>
          <a:bodyPr/>
          <a:lstStyle/>
          <a:p>
            <a:r>
              <a:rPr lang="en-AU" sz="3600"/>
              <a:t>Activity 2: Find ways to move more</a:t>
            </a:r>
            <a:endParaRPr lang="en-AU" sz="3600" dirty="0"/>
          </a:p>
        </p:txBody>
      </p:sp>
      <p:sp>
        <p:nvSpPr>
          <p:cNvPr id="4" name="Content Placeholder 2">
            <a:extLst>
              <a:ext uri="{FF2B5EF4-FFF2-40B4-BE49-F238E27FC236}">
                <a16:creationId xmlns:a16="http://schemas.microsoft.com/office/drawing/2014/main" id="{6BD2F820-6CBC-DD53-8F94-7CD4CE2FA1F4}"/>
              </a:ext>
            </a:extLst>
          </p:cNvPr>
          <p:cNvSpPr txBox="1">
            <a:spLocks/>
          </p:cNvSpPr>
          <p:nvPr/>
        </p:nvSpPr>
        <p:spPr>
          <a:xfrm>
            <a:off x="4139952" y="1068070"/>
            <a:ext cx="4176464" cy="30926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600" b="1" dirty="0"/>
              <a:t>Reflect and share with the group</a:t>
            </a:r>
          </a:p>
          <a:p>
            <a:r>
              <a:rPr lang="en-AU" sz="2400" dirty="0"/>
              <a:t>In what ways would you like to be more active in your everyday life?</a:t>
            </a:r>
          </a:p>
          <a:p>
            <a:endParaRPr lang="en-AU" sz="1500" dirty="0"/>
          </a:p>
          <a:p>
            <a:endParaRPr lang="en-AU" sz="1500" dirty="0"/>
          </a:p>
          <a:p>
            <a:endParaRPr lang="en-AU" sz="1500" dirty="0"/>
          </a:p>
        </p:txBody>
      </p:sp>
      <p:pic>
        <p:nvPicPr>
          <p:cNvPr id="6" name="Picture 5">
            <a:extLst>
              <a:ext uri="{FF2B5EF4-FFF2-40B4-BE49-F238E27FC236}">
                <a16:creationId xmlns:a16="http://schemas.microsoft.com/office/drawing/2014/main" id="{86302253-F4B8-D6F9-2CF3-7D574DA65556}"/>
              </a:ext>
            </a:extLst>
          </p:cNvPr>
          <p:cNvPicPr>
            <a:picLocks noChangeAspect="1"/>
          </p:cNvPicPr>
          <p:nvPr/>
        </p:nvPicPr>
        <p:blipFill>
          <a:blip r:embed="rId3"/>
          <a:stretch>
            <a:fillRect/>
          </a:stretch>
        </p:blipFill>
        <p:spPr>
          <a:xfrm>
            <a:off x="323528" y="1050320"/>
            <a:ext cx="3600556" cy="3771546"/>
          </a:xfrm>
          <a:prstGeom prst="rect">
            <a:avLst/>
          </a:prstGeom>
        </p:spPr>
      </p:pic>
    </p:spTree>
    <p:extLst>
      <p:ext uri="{BB962C8B-B14F-4D97-AF65-F5344CB8AC3E}">
        <p14:creationId xmlns:p14="http://schemas.microsoft.com/office/powerpoint/2010/main" val="74242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allow focus photography of lioness standing beside lion">
            <a:extLst>
              <a:ext uri="{FF2B5EF4-FFF2-40B4-BE49-F238E27FC236}">
                <a16:creationId xmlns:a16="http://schemas.microsoft.com/office/drawing/2014/main" id="{0E4048C4-71C4-A459-3A20-93B3120EC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8206"/>
          <a:stretch/>
        </p:blipFill>
        <p:spPr bwMode="auto">
          <a:xfrm>
            <a:off x="179512" y="123477"/>
            <a:ext cx="3528392" cy="4543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C10E78-FBB8-44EF-61A2-AFB3AD770FD4}"/>
              </a:ext>
            </a:extLst>
          </p:cNvPr>
          <p:cNvSpPr txBox="1"/>
          <p:nvPr/>
        </p:nvSpPr>
        <p:spPr>
          <a:xfrm>
            <a:off x="3995936" y="4436006"/>
            <a:ext cx="2160240"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3"/>
              </a:rPr>
              <a:t>jean </a:t>
            </a:r>
            <a:r>
              <a:rPr lang="en-AU" sz="900" dirty="0" err="1">
                <a:latin typeface="Arial" panose="020B0604020202020204" pitchFamily="34" charset="0"/>
                <a:hlinkClick r:id="rId3"/>
              </a:rPr>
              <a:t>wimmerlin</a:t>
            </a:r>
            <a:r>
              <a:rPr lang="en-AU" sz="900" dirty="0">
                <a:latin typeface="Arial" panose="020B0604020202020204" pitchFamily="34" charset="0"/>
              </a:rPr>
              <a:t> on </a:t>
            </a:r>
            <a:r>
              <a:rPr lang="en-AU" sz="900" dirty="0" err="1">
                <a:latin typeface="Arial" panose="020B0604020202020204" pitchFamily="34" charset="0"/>
                <a:hlinkClick r:id="rId4"/>
              </a:rPr>
              <a:t>Unsplash</a:t>
            </a:r>
            <a:r>
              <a:rPr lang="en-AU" sz="900" dirty="0">
                <a:latin typeface="Arial" panose="020B0604020202020204" pitchFamily="34" charset="0"/>
              </a:rPr>
              <a:t> </a:t>
            </a:r>
          </a:p>
        </p:txBody>
      </p:sp>
      <p:sp>
        <p:nvSpPr>
          <p:cNvPr id="7" name="Title 1">
            <a:extLst>
              <a:ext uri="{FF2B5EF4-FFF2-40B4-BE49-F238E27FC236}">
                <a16:creationId xmlns:a16="http://schemas.microsoft.com/office/drawing/2014/main" id="{2626AA58-17E9-193B-838E-8B12FF172CE7}"/>
              </a:ext>
            </a:extLst>
          </p:cNvPr>
          <p:cNvSpPr txBox="1">
            <a:spLocks/>
          </p:cNvSpPr>
          <p:nvPr/>
        </p:nvSpPr>
        <p:spPr bwMode="auto">
          <a:xfrm>
            <a:off x="3995936" y="555526"/>
            <a:ext cx="46085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sz="5400" dirty="0"/>
              <a:t>Stretch break!</a:t>
            </a:r>
          </a:p>
        </p:txBody>
      </p:sp>
    </p:spTree>
    <p:extLst>
      <p:ext uri="{BB962C8B-B14F-4D97-AF65-F5344CB8AC3E}">
        <p14:creationId xmlns:p14="http://schemas.microsoft.com/office/powerpoint/2010/main" val="23639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134-2548-215F-6CD5-313B5D152ABA}"/>
              </a:ext>
            </a:extLst>
          </p:cNvPr>
          <p:cNvSpPr>
            <a:spLocks noGrp="1"/>
          </p:cNvSpPr>
          <p:nvPr>
            <p:ph type="ctrTitle"/>
          </p:nvPr>
        </p:nvSpPr>
        <p:spPr/>
        <p:txBody>
          <a:bodyPr/>
          <a:lstStyle/>
          <a:p>
            <a:r>
              <a:rPr lang="en-AU" dirty="0"/>
              <a:t>Overcoming barriers</a:t>
            </a:r>
          </a:p>
        </p:txBody>
      </p:sp>
    </p:spTree>
    <p:extLst>
      <p:ext uri="{BB962C8B-B14F-4D97-AF65-F5344CB8AC3E}">
        <p14:creationId xmlns:p14="http://schemas.microsoft.com/office/powerpoint/2010/main" val="159545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18DDA9C8-8C7C-A382-ECED-C86755380B6C}"/>
              </a:ext>
            </a:extLst>
          </p:cNvPr>
          <p:cNvGraphicFramePr>
            <a:graphicFrameLocks/>
          </p:cNvGraphicFramePr>
          <p:nvPr>
            <p:extLst>
              <p:ext uri="{D42A27DB-BD31-4B8C-83A1-F6EECF244321}">
                <p14:modId xmlns:p14="http://schemas.microsoft.com/office/powerpoint/2010/main" val="1379229242"/>
              </p:ext>
            </p:extLst>
          </p:nvPr>
        </p:nvGraphicFramePr>
        <p:xfrm>
          <a:off x="1583668" y="915566"/>
          <a:ext cx="5976664"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133D52DA-EDE2-96E2-E628-E9829A9F6409}"/>
              </a:ext>
            </a:extLst>
          </p:cNvPr>
          <p:cNvSpPr txBox="1">
            <a:spLocks/>
          </p:cNvSpPr>
          <p:nvPr/>
        </p:nvSpPr>
        <p:spPr>
          <a:xfrm>
            <a:off x="457200" y="-3062"/>
            <a:ext cx="8229600" cy="1143000"/>
          </a:xfrm>
          <a:prstGeom prst="rect">
            <a:avLst/>
          </a:prstGeom>
        </p:spPr>
        <p:txBody>
          <a:bodyPr anchor="ctr">
            <a:normAutofit/>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sz="3600" dirty="0"/>
              <a:t>Common barriers</a:t>
            </a:r>
          </a:p>
        </p:txBody>
      </p:sp>
    </p:spTree>
    <p:extLst>
      <p:ext uri="{BB962C8B-B14F-4D97-AF65-F5344CB8AC3E}">
        <p14:creationId xmlns:p14="http://schemas.microsoft.com/office/powerpoint/2010/main" val="359822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C6E78C7-828E-FA0C-B36E-B973175A47D6}"/>
              </a:ext>
            </a:extLst>
          </p:cNvPr>
          <p:cNvGraphicFramePr>
            <a:graphicFrameLocks/>
          </p:cNvGraphicFramePr>
          <p:nvPr>
            <p:extLst>
              <p:ext uri="{D42A27DB-BD31-4B8C-83A1-F6EECF244321}">
                <p14:modId xmlns:p14="http://schemas.microsoft.com/office/powerpoint/2010/main" val="659823885"/>
              </p:ext>
            </p:extLst>
          </p:nvPr>
        </p:nvGraphicFramePr>
        <p:xfrm>
          <a:off x="179512" y="123478"/>
          <a:ext cx="8784976" cy="4608511"/>
        </p:xfrm>
        <a:graphic>
          <a:graphicData uri="http://schemas.openxmlformats.org/drawingml/2006/table">
            <a:tbl>
              <a:tblPr firstRow="1" bandRow="1">
                <a:tableStyleId>{5C22544A-7EE6-4342-B048-85BDC9FD1C3A}</a:tableStyleId>
              </a:tblPr>
              <a:tblGrid>
                <a:gridCol w="2436170">
                  <a:extLst>
                    <a:ext uri="{9D8B030D-6E8A-4147-A177-3AD203B41FA5}">
                      <a16:colId xmlns:a16="http://schemas.microsoft.com/office/drawing/2014/main" val="1949132761"/>
                    </a:ext>
                  </a:extLst>
                </a:gridCol>
                <a:gridCol w="6348806">
                  <a:extLst>
                    <a:ext uri="{9D8B030D-6E8A-4147-A177-3AD203B41FA5}">
                      <a16:colId xmlns:a16="http://schemas.microsoft.com/office/drawing/2014/main" val="3454641266"/>
                    </a:ext>
                  </a:extLst>
                </a:gridCol>
              </a:tblGrid>
              <a:tr h="520709">
                <a:tc>
                  <a:txBody>
                    <a:bodyPr/>
                    <a:lstStyle/>
                    <a:p>
                      <a:pPr algn="ctr"/>
                      <a:r>
                        <a:rPr lang="en-AU" sz="2800" dirty="0">
                          <a:latin typeface="Arial" panose="020B0604020202020204" pitchFamily="34" charset="0"/>
                          <a:cs typeface="Arial" panose="020B0604020202020204" pitchFamily="34" charset="0"/>
                        </a:rPr>
                        <a:t>Barrier</a:t>
                      </a:r>
                    </a:p>
                  </a:txBody>
                  <a:tcPr>
                    <a:solidFill>
                      <a:srgbClr val="007096"/>
                    </a:solidFill>
                  </a:tcPr>
                </a:tc>
                <a:tc>
                  <a:txBody>
                    <a:bodyPr/>
                    <a:lstStyle/>
                    <a:p>
                      <a:pPr algn="ctr"/>
                      <a:r>
                        <a:rPr lang="en-AU" sz="2800" dirty="0">
                          <a:latin typeface="Arial" panose="020B0604020202020204" pitchFamily="34" charset="0"/>
                          <a:cs typeface="Arial" panose="020B0604020202020204" pitchFamily="34" charset="0"/>
                        </a:rPr>
                        <a:t>Possible solutions </a:t>
                      </a:r>
                    </a:p>
                  </a:txBody>
                  <a:tcPr>
                    <a:solidFill>
                      <a:srgbClr val="007096"/>
                    </a:solidFill>
                  </a:tcPr>
                </a:tc>
                <a:extLst>
                  <a:ext uri="{0D108BD9-81ED-4DB2-BD59-A6C34878D82A}">
                    <a16:rowId xmlns:a16="http://schemas.microsoft.com/office/drawing/2014/main" val="1921588916"/>
                  </a:ext>
                </a:extLst>
              </a:tr>
              <a:tr h="949529">
                <a:tc>
                  <a:txBody>
                    <a:bodyPr/>
                    <a:lstStyle/>
                    <a:p>
                      <a:r>
                        <a:rPr lang="en-AU" sz="1600" dirty="0">
                          <a:latin typeface="Arial" panose="020B0604020202020204" pitchFamily="34" charset="0"/>
                          <a:cs typeface="Arial" panose="020B0604020202020204" pitchFamily="34" charset="0"/>
                        </a:rPr>
                        <a:t>Time restrictions </a:t>
                      </a:r>
                    </a:p>
                  </a:txBody>
                  <a:tcPr>
                    <a:solidFill>
                      <a:srgbClr val="FFE26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400" dirty="0">
                          <a:latin typeface="Arial" panose="020B0604020202020204" pitchFamily="34" charset="0"/>
                          <a:cs typeface="Arial" panose="020B0604020202020204" pitchFamily="34" charset="0"/>
                        </a:rPr>
                        <a:t>Build movement into your day e.g. take public transport to work, have active catch-ups with friends</a:t>
                      </a:r>
                    </a:p>
                    <a:p>
                      <a:pPr marL="285750" indent="-285750">
                        <a:buFontTx/>
                        <a:buChar char="-"/>
                      </a:pPr>
                      <a:r>
                        <a:rPr lang="en-AU" sz="1400" dirty="0">
                          <a:latin typeface="Arial" panose="020B0604020202020204" pitchFamily="34" charset="0"/>
                          <a:cs typeface="Arial" panose="020B0604020202020204" pitchFamily="34" charset="0"/>
                        </a:rPr>
                        <a:t>Make use of the small periods of time you do have available – 3 x 10 minutes stints = 30 minutes of exercise!</a:t>
                      </a:r>
                    </a:p>
                  </a:txBody>
                  <a:tcPr>
                    <a:solidFill>
                      <a:srgbClr val="FFE265"/>
                    </a:solidFill>
                  </a:tcPr>
                </a:tc>
                <a:extLst>
                  <a:ext uri="{0D108BD9-81ED-4DB2-BD59-A6C34878D82A}">
                    <a16:rowId xmlns:a16="http://schemas.microsoft.com/office/drawing/2014/main" val="4227749853"/>
                  </a:ext>
                </a:extLst>
              </a:tr>
              <a:tr h="601790">
                <a:tc>
                  <a:txBody>
                    <a:bodyPr/>
                    <a:lstStyle/>
                    <a:p>
                      <a:r>
                        <a:rPr lang="en-AU" sz="1600" dirty="0">
                          <a:latin typeface="Arial" panose="020B0604020202020204" pitchFamily="34" charset="0"/>
                          <a:cs typeface="Arial" panose="020B0604020202020204" pitchFamily="34" charset="0"/>
                        </a:rPr>
                        <a:t>Fatigue/lack of energy </a:t>
                      </a:r>
                    </a:p>
                  </a:txBody>
                  <a:tcPr>
                    <a:solidFill>
                      <a:srgbClr val="FFF4C5"/>
                    </a:solidFill>
                  </a:tcPr>
                </a:tc>
                <a:tc>
                  <a:txBody>
                    <a:bodyPr/>
                    <a:lstStyle/>
                    <a:p>
                      <a:pPr marL="285750" indent="-285750">
                        <a:buFontTx/>
                        <a:buChar char="-"/>
                      </a:pPr>
                      <a:r>
                        <a:rPr lang="en-AU" sz="1400" dirty="0">
                          <a:latin typeface="Arial" panose="020B0604020202020204" pitchFamily="34" charset="0"/>
                          <a:cs typeface="Arial" panose="020B0604020202020204" pitchFamily="34" charset="0"/>
                        </a:rPr>
                        <a:t>Start small e.g. aim for 5 minutes each day and build up from there</a:t>
                      </a:r>
                    </a:p>
                    <a:p>
                      <a:pPr marL="285750" indent="-285750">
                        <a:buFontTx/>
                        <a:buChar char="-"/>
                      </a:pPr>
                      <a:r>
                        <a:rPr lang="en-AU" sz="1400" dirty="0">
                          <a:latin typeface="Arial" panose="020B0604020202020204" pitchFamily="34" charset="0"/>
                          <a:cs typeface="Arial" panose="020B0604020202020204" pitchFamily="34" charset="0"/>
                        </a:rPr>
                        <a:t>Try low impact movement like stretching, yoga and Pilates</a:t>
                      </a:r>
                    </a:p>
                  </a:txBody>
                  <a:tcPr>
                    <a:solidFill>
                      <a:srgbClr val="FFF4C5"/>
                    </a:solidFill>
                  </a:tcPr>
                </a:tc>
                <a:extLst>
                  <a:ext uri="{0D108BD9-81ED-4DB2-BD59-A6C34878D82A}">
                    <a16:rowId xmlns:a16="http://schemas.microsoft.com/office/drawing/2014/main" val="3442566600"/>
                  </a:ext>
                </a:extLst>
              </a:tr>
              <a:tr h="735119">
                <a:tc>
                  <a:txBody>
                    <a:bodyPr/>
                    <a:lstStyle/>
                    <a:p>
                      <a:r>
                        <a:rPr lang="en-AU" sz="1600" dirty="0">
                          <a:latin typeface="Arial" panose="020B0604020202020204" pitchFamily="34" charset="0"/>
                          <a:cs typeface="Arial" panose="020B0604020202020204" pitchFamily="34" charset="0"/>
                        </a:rPr>
                        <a:t>Low motivation </a:t>
                      </a:r>
                    </a:p>
                  </a:txBody>
                  <a:tcPr>
                    <a:solidFill>
                      <a:srgbClr val="FFE265"/>
                    </a:solidFill>
                  </a:tcPr>
                </a:tc>
                <a:tc>
                  <a:txBody>
                    <a:bodyPr/>
                    <a:lstStyle/>
                    <a:p>
                      <a:pPr marL="285750" indent="-285750">
                        <a:buFontTx/>
                        <a:buChar char="-"/>
                      </a:pPr>
                      <a:r>
                        <a:rPr lang="en-AU" sz="1400" dirty="0">
                          <a:latin typeface="Arial" panose="020B0604020202020204" pitchFamily="34" charset="0"/>
                          <a:cs typeface="Arial" panose="020B0604020202020204" pitchFamily="34" charset="0"/>
                        </a:rPr>
                        <a:t>Invite a friend or family member to join </a:t>
                      </a:r>
                    </a:p>
                    <a:p>
                      <a:pPr marL="285750" indent="-285750">
                        <a:buFontTx/>
                        <a:buChar char="-"/>
                      </a:pPr>
                      <a:r>
                        <a:rPr lang="en-AU" sz="1400" dirty="0">
                          <a:latin typeface="Arial" panose="020B0604020202020204" pitchFamily="34" charset="0"/>
                          <a:cs typeface="Arial" panose="020B0604020202020204" pitchFamily="34" charset="0"/>
                        </a:rPr>
                        <a:t>Set yourself a challenge or goal</a:t>
                      </a:r>
                    </a:p>
                    <a:p>
                      <a:pPr marL="285750" indent="-285750">
                        <a:buFontTx/>
                        <a:buChar char="-"/>
                      </a:pPr>
                      <a:r>
                        <a:rPr lang="en-AU" sz="1400" dirty="0">
                          <a:latin typeface="Arial" panose="020B0604020202020204" pitchFamily="34" charset="0"/>
                          <a:cs typeface="Arial" panose="020B0604020202020204" pitchFamily="34" charset="0"/>
                        </a:rPr>
                        <a:t>Think about your ‘why’</a:t>
                      </a:r>
                    </a:p>
                  </a:txBody>
                  <a:tcPr>
                    <a:solidFill>
                      <a:srgbClr val="FFE265"/>
                    </a:solidFill>
                  </a:tcPr>
                </a:tc>
                <a:extLst>
                  <a:ext uri="{0D108BD9-81ED-4DB2-BD59-A6C34878D82A}">
                    <a16:rowId xmlns:a16="http://schemas.microsoft.com/office/drawing/2014/main" val="591945282"/>
                  </a:ext>
                </a:extLst>
              </a:tr>
              <a:tr h="992055">
                <a:tc>
                  <a:txBody>
                    <a:bodyPr/>
                    <a:lstStyle/>
                    <a:p>
                      <a:pPr lvl="0">
                        <a:lnSpc>
                          <a:spcPct val="100000"/>
                        </a:lnSpc>
                      </a:pPr>
                      <a:r>
                        <a:rPr lang="en-US" sz="1600" dirty="0">
                          <a:latin typeface="Arial" panose="020B0604020202020204" pitchFamily="34" charset="0"/>
                          <a:cs typeface="Arial" panose="020B0604020202020204" pitchFamily="34" charset="0"/>
                        </a:rPr>
                        <a:t>Difficulty getting started after a long period of inactivity</a:t>
                      </a:r>
                    </a:p>
                  </a:txBody>
                  <a:tcPr>
                    <a:solidFill>
                      <a:srgbClr val="FFF4C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400" dirty="0">
                          <a:latin typeface="Arial" panose="020B0604020202020204" pitchFamily="34" charset="0"/>
                          <a:cs typeface="Arial" panose="020B0604020202020204" pitchFamily="34" charset="0"/>
                        </a:rPr>
                        <a:t>Choose an activity that feels comfortable e.g. swimming,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400" dirty="0">
                          <a:latin typeface="Arial" panose="020B0604020202020204" pitchFamily="34" charset="0"/>
                          <a:cs typeface="Arial" panose="020B0604020202020204" pitchFamily="34" charset="0"/>
                        </a:rPr>
                        <a:t>Don’t push yourself too hard. Experiencing pain or feeling like exercise is a chore might mean you need to build up more slowly.</a:t>
                      </a:r>
                    </a:p>
                  </a:txBody>
                  <a:tcPr>
                    <a:solidFill>
                      <a:srgbClr val="FFF4C5"/>
                    </a:solidFill>
                  </a:tcPr>
                </a:tc>
                <a:extLst>
                  <a:ext uri="{0D108BD9-81ED-4DB2-BD59-A6C34878D82A}">
                    <a16:rowId xmlns:a16="http://schemas.microsoft.com/office/drawing/2014/main" val="3039125454"/>
                  </a:ext>
                </a:extLst>
              </a:tr>
              <a:tr h="809309">
                <a:tc>
                  <a:txBody>
                    <a:bodyPr/>
                    <a:lstStyle/>
                    <a:p>
                      <a:r>
                        <a:rPr lang="en-AU" sz="1600" dirty="0">
                          <a:latin typeface="Arial" panose="020B0604020202020204" pitchFamily="34" charset="0"/>
                          <a:cs typeface="Arial" panose="020B0604020202020204" pitchFamily="34" charset="0"/>
                        </a:rPr>
                        <a:t>Financial restrictions </a:t>
                      </a:r>
                    </a:p>
                  </a:txBody>
                  <a:tcPr>
                    <a:solidFill>
                      <a:srgbClr val="FFE265"/>
                    </a:solidFill>
                  </a:tcPr>
                </a:tc>
                <a:tc>
                  <a:txBody>
                    <a:bodyPr/>
                    <a:lstStyle/>
                    <a:p>
                      <a:pPr marL="285750" indent="-285750">
                        <a:buFontTx/>
                        <a:buChar char="-"/>
                      </a:pPr>
                      <a:r>
                        <a:rPr lang="en-AU" sz="1400" dirty="0">
                          <a:latin typeface="Arial" panose="020B0604020202020204" pitchFamily="34" charset="0"/>
                          <a:cs typeface="Arial" panose="020B0604020202020204" pitchFamily="34" charset="0"/>
                        </a:rPr>
                        <a:t>Access free resources on the LiveLighter website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400" dirty="0">
                          <a:latin typeface="Arial" panose="020B0604020202020204" pitchFamily="34" charset="0"/>
                          <a:cs typeface="Arial" panose="020B0604020202020204" pitchFamily="34" charset="0"/>
                        </a:rPr>
                        <a:t>Use YouTube videos – yoga, Pilates, HITT class </a:t>
                      </a:r>
                    </a:p>
                    <a:p>
                      <a:pPr marL="285750" indent="-285750">
                        <a:buFontTx/>
                        <a:buChar char="-"/>
                      </a:pPr>
                      <a:r>
                        <a:rPr lang="en-AU" sz="1400" dirty="0">
                          <a:latin typeface="Arial" panose="020B0604020202020204" pitchFamily="34" charset="0"/>
                          <a:cs typeface="Arial" panose="020B0604020202020204" pitchFamily="34" charset="0"/>
                        </a:rPr>
                        <a:t>Workout at home or at the park </a:t>
                      </a:r>
                    </a:p>
                  </a:txBody>
                  <a:tcPr>
                    <a:solidFill>
                      <a:srgbClr val="FFE265"/>
                    </a:solidFill>
                  </a:tcPr>
                </a:tc>
                <a:extLst>
                  <a:ext uri="{0D108BD9-81ED-4DB2-BD59-A6C34878D82A}">
                    <a16:rowId xmlns:a16="http://schemas.microsoft.com/office/drawing/2014/main" val="2342455674"/>
                  </a:ext>
                </a:extLst>
              </a:tr>
            </a:tbl>
          </a:graphicData>
        </a:graphic>
      </p:graphicFrame>
    </p:spTree>
    <p:extLst>
      <p:ext uri="{BB962C8B-B14F-4D97-AF65-F5344CB8AC3E}">
        <p14:creationId xmlns:p14="http://schemas.microsoft.com/office/powerpoint/2010/main" val="110620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77A81A-BACD-67F4-011E-4FDE3127361C}"/>
              </a:ext>
            </a:extLst>
          </p:cNvPr>
          <p:cNvSpPr txBox="1">
            <a:spLocks/>
          </p:cNvSpPr>
          <p:nvPr/>
        </p:nvSpPr>
        <p:spPr>
          <a:xfrm>
            <a:off x="251520" y="267494"/>
            <a:ext cx="8229600" cy="576064"/>
          </a:xfrm>
          <a:prstGeom prst="rect">
            <a:avLst/>
          </a:prstGeom>
        </p:spPr>
        <p:txBody>
          <a:bodyPr>
            <a:normAutofit fontScale="97500"/>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sz="3200" dirty="0"/>
              <a:t>Activity 3: Breaking down barriers </a:t>
            </a:r>
          </a:p>
        </p:txBody>
      </p:sp>
      <p:sp>
        <p:nvSpPr>
          <p:cNvPr id="4" name="Content Placeholder 2">
            <a:extLst>
              <a:ext uri="{FF2B5EF4-FFF2-40B4-BE49-F238E27FC236}">
                <a16:creationId xmlns:a16="http://schemas.microsoft.com/office/drawing/2014/main" id="{09C3F9B7-B721-4A40-FD82-7DBD3E4B6FAE}"/>
              </a:ext>
            </a:extLst>
          </p:cNvPr>
          <p:cNvSpPr txBox="1">
            <a:spLocks/>
          </p:cNvSpPr>
          <p:nvPr/>
        </p:nvSpPr>
        <p:spPr>
          <a:xfrm>
            <a:off x="3779912" y="1025401"/>
            <a:ext cx="5156638" cy="30926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600" b="1" dirty="0"/>
              <a:t>Reflect and share with the group</a:t>
            </a:r>
          </a:p>
          <a:p>
            <a:r>
              <a:rPr lang="en-AU" sz="2400" dirty="0"/>
              <a:t>What are your barriers to being more active?</a:t>
            </a:r>
          </a:p>
          <a:p>
            <a:r>
              <a:rPr lang="en-AU" sz="2400" dirty="0"/>
              <a:t>What are some possible ways to overcome these?</a:t>
            </a:r>
          </a:p>
          <a:p>
            <a:pPr marL="0" indent="0">
              <a:buNone/>
            </a:pPr>
            <a:endParaRPr lang="en-AU" sz="1400" u="sng" dirty="0"/>
          </a:p>
          <a:p>
            <a:pPr marL="0" indent="0">
              <a:buNone/>
            </a:pPr>
            <a:endParaRPr lang="en-AU" sz="1400" u="sng" dirty="0"/>
          </a:p>
          <a:p>
            <a:pPr marL="0" indent="0">
              <a:buNone/>
            </a:pPr>
            <a:r>
              <a:rPr lang="en-AU" sz="1400" u="sng" dirty="0"/>
              <a:t>Remember it won’t happen overnight, so take small steps first! </a:t>
            </a:r>
            <a:endParaRPr lang="en-AU" sz="1600" u="sng" dirty="0"/>
          </a:p>
          <a:p>
            <a:endParaRPr lang="en-AU" sz="1500" dirty="0"/>
          </a:p>
          <a:p>
            <a:endParaRPr lang="en-AU" sz="1500" dirty="0"/>
          </a:p>
          <a:p>
            <a:endParaRPr lang="en-AU" sz="1500" dirty="0"/>
          </a:p>
        </p:txBody>
      </p:sp>
      <p:pic>
        <p:nvPicPr>
          <p:cNvPr id="5122" name="Picture 2" descr="white track field with white ramsp">
            <a:extLst>
              <a:ext uri="{FF2B5EF4-FFF2-40B4-BE49-F238E27FC236}">
                <a16:creationId xmlns:a16="http://schemas.microsoft.com/office/drawing/2014/main" id="{59900579-7323-5C56-2E7A-5727C47EFE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18" y="1131590"/>
            <a:ext cx="3274541" cy="3274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464554-AE65-97E6-EAAC-99596AFE2851}"/>
              </a:ext>
            </a:extLst>
          </p:cNvPr>
          <p:cNvSpPr txBox="1"/>
          <p:nvPr/>
        </p:nvSpPr>
        <p:spPr>
          <a:xfrm>
            <a:off x="251520" y="4487297"/>
            <a:ext cx="2304256"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4"/>
              </a:rPr>
              <a:t>Interactive Sports</a:t>
            </a:r>
            <a:r>
              <a:rPr lang="en-AU" sz="900" dirty="0">
                <a:latin typeface="Arial" panose="020B0604020202020204" pitchFamily="34" charset="0"/>
              </a:rPr>
              <a:t> on </a:t>
            </a:r>
            <a:r>
              <a:rPr lang="en-AU" sz="900" dirty="0" err="1">
                <a:latin typeface="Arial" panose="020B0604020202020204" pitchFamily="34" charset="0"/>
                <a:hlinkClick r:id="rId5"/>
              </a:rPr>
              <a:t>Unsplash</a:t>
            </a:r>
            <a:r>
              <a:rPr lang="en-AU" sz="900" dirty="0">
                <a:latin typeface="Arial" panose="020B0604020202020204" pitchFamily="34" charset="0"/>
              </a:rPr>
              <a:t> </a:t>
            </a:r>
          </a:p>
        </p:txBody>
      </p:sp>
    </p:spTree>
    <p:extLst>
      <p:ext uri="{BB962C8B-B14F-4D97-AF65-F5344CB8AC3E}">
        <p14:creationId xmlns:p14="http://schemas.microsoft.com/office/powerpoint/2010/main" val="295166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44EC-DBF7-4775-AFD9-7DE9246FB957}"/>
              </a:ext>
            </a:extLst>
          </p:cNvPr>
          <p:cNvSpPr>
            <a:spLocks noGrp="1"/>
          </p:cNvSpPr>
          <p:nvPr>
            <p:ph type="title"/>
          </p:nvPr>
        </p:nvSpPr>
        <p:spPr>
          <a:xfrm>
            <a:off x="467544" y="45649"/>
            <a:ext cx="8521007" cy="994172"/>
          </a:xfrm>
        </p:spPr>
        <p:txBody>
          <a:bodyPr>
            <a:normAutofit/>
          </a:bodyPr>
          <a:lstStyle/>
          <a:p>
            <a:r>
              <a:rPr lang="en-AU" sz="3800" dirty="0"/>
              <a:t>Acknowledgement of Country</a:t>
            </a:r>
          </a:p>
        </p:txBody>
      </p:sp>
      <p:sp>
        <p:nvSpPr>
          <p:cNvPr id="3" name="Content Placeholder 2">
            <a:extLst>
              <a:ext uri="{FF2B5EF4-FFF2-40B4-BE49-F238E27FC236}">
                <a16:creationId xmlns:a16="http://schemas.microsoft.com/office/drawing/2014/main" id="{64503A87-0ED2-4605-A623-84665A212066}"/>
              </a:ext>
            </a:extLst>
          </p:cNvPr>
          <p:cNvSpPr>
            <a:spLocks noGrp="1"/>
          </p:cNvSpPr>
          <p:nvPr>
            <p:ph idx="1"/>
          </p:nvPr>
        </p:nvSpPr>
        <p:spPr>
          <a:xfrm>
            <a:off x="467544" y="1131590"/>
            <a:ext cx="8042851" cy="3509268"/>
          </a:xfrm>
        </p:spPr>
        <p:txBody>
          <a:bodyPr>
            <a:noAutofit/>
          </a:bodyPr>
          <a:lstStyle/>
          <a:p>
            <a:pPr marL="0" indent="0">
              <a:buNone/>
            </a:pPr>
            <a:r>
              <a:rPr lang="en-AU" sz="2400" dirty="0"/>
              <a:t>I would like to acknowledge the Traditional Custodians of the land on which we meet today.</a:t>
            </a:r>
          </a:p>
          <a:p>
            <a:pPr marL="0" indent="0">
              <a:buNone/>
            </a:pPr>
            <a:endParaRPr lang="en-AU" sz="1400" dirty="0"/>
          </a:p>
          <a:p>
            <a:pPr marL="0" indent="0">
              <a:buNone/>
            </a:pPr>
            <a:r>
              <a:rPr lang="en-AU" sz="2400" dirty="0"/>
              <a:t>I would also like to pay respect to the Elders past, present and emerging, and offer my acknowledgement and respect to other Aboriginal and Torres Strait Islander people who are present.</a:t>
            </a:r>
          </a:p>
        </p:txBody>
      </p:sp>
    </p:spTree>
    <p:extLst>
      <p:ext uri="{BB962C8B-B14F-4D97-AF65-F5344CB8AC3E}">
        <p14:creationId xmlns:p14="http://schemas.microsoft.com/office/powerpoint/2010/main" val="204109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ysical Activity Calculator">
            <a:extLst>
              <a:ext uri="{FF2B5EF4-FFF2-40B4-BE49-F238E27FC236}">
                <a16:creationId xmlns:a16="http://schemas.microsoft.com/office/drawing/2014/main" id="{07CA10F5-DE66-6177-B828-D1A42F0BDC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72" y="3429955"/>
            <a:ext cx="1847156" cy="1285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A584C10-0870-4DDA-DF9C-C419F930BBE4}"/>
              </a:ext>
            </a:extLst>
          </p:cNvPr>
          <p:cNvPicPr>
            <a:picLocks noChangeAspect="1"/>
          </p:cNvPicPr>
          <p:nvPr/>
        </p:nvPicPr>
        <p:blipFill>
          <a:blip r:embed="rId4"/>
          <a:stretch>
            <a:fillRect/>
          </a:stretch>
        </p:blipFill>
        <p:spPr>
          <a:xfrm>
            <a:off x="323528" y="987574"/>
            <a:ext cx="5611524" cy="2210703"/>
          </a:xfrm>
          <a:prstGeom prst="rect">
            <a:avLst/>
          </a:prstGeom>
          <a:ln>
            <a:noFill/>
          </a:ln>
          <a:effectLst>
            <a:outerShdw blurRad="292100" dist="139700" dir="2700000" algn="tl" rotWithShape="0">
              <a:srgbClr val="333333">
                <a:alpha val="65000"/>
              </a:srgbClr>
            </a:outerShdw>
          </a:effectLst>
        </p:spPr>
      </p:pic>
      <p:pic>
        <p:nvPicPr>
          <p:cNvPr id="2052" name="Picture 4" descr="Yoga for beginners">
            <a:extLst>
              <a:ext uri="{FF2B5EF4-FFF2-40B4-BE49-F238E27FC236}">
                <a16:creationId xmlns:a16="http://schemas.microsoft.com/office/drawing/2014/main" id="{9E186386-A8ED-20F4-2BE4-655130016B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987574"/>
            <a:ext cx="2482669" cy="353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91B332D-F8A2-ED9F-17AE-85CF9D338E40}"/>
              </a:ext>
            </a:extLst>
          </p:cNvPr>
          <p:cNvSpPr/>
          <p:nvPr/>
        </p:nvSpPr>
        <p:spPr>
          <a:xfrm>
            <a:off x="343227" y="2335195"/>
            <a:ext cx="1852509" cy="307908"/>
          </a:xfrm>
          <a:prstGeom prst="rect">
            <a:avLst/>
          </a:prstGeom>
          <a:solidFill>
            <a:srgbClr val="007096"/>
          </a:solidFill>
          <a:ln>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15D846F-3051-F6CA-6F50-84AE80E31624}"/>
              </a:ext>
            </a:extLst>
          </p:cNvPr>
          <p:cNvSpPr/>
          <p:nvPr/>
        </p:nvSpPr>
        <p:spPr>
          <a:xfrm>
            <a:off x="343227" y="2717458"/>
            <a:ext cx="1276345" cy="307908"/>
          </a:xfrm>
          <a:prstGeom prst="rect">
            <a:avLst/>
          </a:prstGeom>
          <a:solidFill>
            <a:srgbClr val="007096"/>
          </a:solidFill>
          <a:ln>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3CB8C659-784F-9B70-4887-260B297ECFA6}"/>
              </a:ext>
            </a:extLst>
          </p:cNvPr>
          <p:cNvSpPr txBox="1"/>
          <p:nvPr/>
        </p:nvSpPr>
        <p:spPr>
          <a:xfrm>
            <a:off x="362082" y="2328730"/>
            <a:ext cx="1944216" cy="369332"/>
          </a:xfrm>
          <a:prstGeom prst="rect">
            <a:avLst/>
          </a:prstGeom>
          <a:noFill/>
        </p:spPr>
        <p:txBody>
          <a:bodyPr wrap="square" rtlCol="0">
            <a:spAutoFit/>
          </a:bodyPr>
          <a:lstStyle/>
          <a:p>
            <a:r>
              <a:rPr lang="en-AU" b="1" dirty="0">
                <a:solidFill>
                  <a:schemeClr val="bg1"/>
                </a:solidFill>
                <a:latin typeface="Arial" panose="020B0604020202020204" pitchFamily="34" charset="0"/>
              </a:rPr>
              <a:t>MY WORKOUT</a:t>
            </a:r>
          </a:p>
        </p:txBody>
      </p:sp>
      <p:sp>
        <p:nvSpPr>
          <p:cNvPr id="14" name="TextBox 13">
            <a:extLst>
              <a:ext uri="{FF2B5EF4-FFF2-40B4-BE49-F238E27FC236}">
                <a16:creationId xmlns:a16="http://schemas.microsoft.com/office/drawing/2014/main" id="{0F010780-74D9-AEBD-5181-7A10E50EABCE}"/>
              </a:ext>
            </a:extLst>
          </p:cNvPr>
          <p:cNvSpPr txBox="1"/>
          <p:nvPr/>
        </p:nvSpPr>
        <p:spPr>
          <a:xfrm>
            <a:off x="371981" y="2704527"/>
            <a:ext cx="1296144" cy="369332"/>
          </a:xfrm>
          <a:prstGeom prst="rect">
            <a:avLst/>
          </a:prstGeom>
          <a:noFill/>
        </p:spPr>
        <p:txBody>
          <a:bodyPr wrap="square" rtlCol="0">
            <a:spAutoFit/>
          </a:bodyPr>
          <a:lstStyle/>
          <a:p>
            <a:r>
              <a:rPr lang="en-AU" b="1" dirty="0">
                <a:solidFill>
                  <a:schemeClr val="bg1"/>
                </a:solidFill>
                <a:latin typeface="Arial" panose="020B0604020202020204" pitchFamily="34" charset="0"/>
              </a:rPr>
              <a:t>BUILDER</a:t>
            </a:r>
          </a:p>
        </p:txBody>
      </p:sp>
      <p:pic>
        <p:nvPicPr>
          <p:cNvPr id="15" name="Picture 14">
            <a:extLst>
              <a:ext uri="{FF2B5EF4-FFF2-40B4-BE49-F238E27FC236}">
                <a16:creationId xmlns:a16="http://schemas.microsoft.com/office/drawing/2014/main" id="{FEDA783C-94D3-1E51-53D4-E4A7720A620A}"/>
              </a:ext>
            </a:extLst>
          </p:cNvPr>
          <p:cNvPicPr>
            <a:picLocks noChangeAspect="1"/>
          </p:cNvPicPr>
          <p:nvPr/>
        </p:nvPicPr>
        <p:blipFill rotWithShape="1">
          <a:blip r:embed="rId6"/>
          <a:srcRect l="3851" t="34888" r="15227"/>
          <a:stretch/>
        </p:blipFill>
        <p:spPr>
          <a:xfrm>
            <a:off x="2302578" y="3429128"/>
            <a:ext cx="1671671" cy="126604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B2BFE43-258C-5562-2743-F00AC664F8DF}"/>
              </a:ext>
            </a:extLst>
          </p:cNvPr>
          <p:cNvPicPr>
            <a:picLocks noChangeAspect="1"/>
          </p:cNvPicPr>
          <p:nvPr/>
        </p:nvPicPr>
        <p:blipFill rotWithShape="1">
          <a:blip r:embed="rId7"/>
          <a:srcRect t="1" b="26342"/>
          <a:stretch/>
        </p:blipFill>
        <p:spPr>
          <a:xfrm>
            <a:off x="4123829" y="3429954"/>
            <a:ext cx="1744315" cy="1266871"/>
          </a:xfrm>
          <a:prstGeom prst="rect">
            <a:avLst/>
          </a:prstGeom>
          <a:ln>
            <a:noFill/>
          </a:ln>
          <a:effectLst>
            <a:outerShdw blurRad="292100" dist="139700" dir="2700000" algn="tl" rotWithShape="0">
              <a:srgbClr val="333333">
                <a:alpha val="65000"/>
              </a:srgbClr>
            </a:outerShdw>
          </a:effectLst>
        </p:spPr>
      </p:pic>
      <p:sp>
        <p:nvSpPr>
          <p:cNvPr id="19" name="Title 6">
            <a:extLst>
              <a:ext uri="{FF2B5EF4-FFF2-40B4-BE49-F238E27FC236}">
                <a16:creationId xmlns:a16="http://schemas.microsoft.com/office/drawing/2014/main" id="{6835D4E9-3E7A-A501-8B3A-0A68F33AD832}"/>
              </a:ext>
            </a:extLst>
          </p:cNvPr>
          <p:cNvSpPr txBox="1">
            <a:spLocks/>
          </p:cNvSpPr>
          <p:nvPr/>
        </p:nvSpPr>
        <p:spPr>
          <a:xfrm>
            <a:off x="323528" y="136344"/>
            <a:ext cx="8496944" cy="617812"/>
          </a:xfrm>
          <a:prstGeom prst="rect">
            <a:avLst/>
          </a:prstGeom>
        </p:spPr>
        <p:txBody>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sz="3600" dirty="0"/>
              <a:t>Free LiveLighter tools and resources</a:t>
            </a:r>
          </a:p>
        </p:txBody>
      </p:sp>
    </p:spTree>
    <p:extLst>
      <p:ext uri="{BB962C8B-B14F-4D97-AF65-F5344CB8AC3E}">
        <p14:creationId xmlns:p14="http://schemas.microsoft.com/office/powerpoint/2010/main" val="1269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A51F0-506F-5AEE-5D61-88EEA745A2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23939">
            <a:off x="538588" y="1053753"/>
            <a:ext cx="2242280" cy="317858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AAD98C9-9108-2DF5-0504-5F46F9F90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1662">
            <a:off x="1821571" y="1196559"/>
            <a:ext cx="2236985" cy="31676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002A6F0-634B-5F3B-3D55-A60E46AC52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779">
            <a:off x="4037050" y="877700"/>
            <a:ext cx="2232248" cy="3168688"/>
          </a:xfrm>
          <a:prstGeom prst="rect">
            <a:avLst/>
          </a:prstGeom>
          <a:ln>
            <a:noFill/>
          </a:ln>
          <a:effectLst>
            <a:outerShdw blurRad="292100" dist="139700" dir="2700000" algn="tl" rotWithShape="0">
              <a:srgbClr val="333333">
                <a:alpha val="65000"/>
              </a:srgbClr>
            </a:outerShdw>
          </a:effectLst>
        </p:spPr>
      </p:pic>
      <p:sp>
        <p:nvSpPr>
          <p:cNvPr id="8" name="Title 6">
            <a:extLst>
              <a:ext uri="{FF2B5EF4-FFF2-40B4-BE49-F238E27FC236}">
                <a16:creationId xmlns:a16="http://schemas.microsoft.com/office/drawing/2014/main" id="{F4D6C5AC-6805-091F-6E38-4B017F260603}"/>
              </a:ext>
            </a:extLst>
          </p:cNvPr>
          <p:cNvSpPr txBox="1">
            <a:spLocks/>
          </p:cNvSpPr>
          <p:nvPr/>
        </p:nvSpPr>
        <p:spPr>
          <a:xfrm>
            <a:off x="323528" y="136344"/>
            <a:ext cx="8496944" cy="617812"/>
          </a:xfrm>
          <a:prstGeom prst="rect">
            <a:avLst/>
          </a:prstGeom>
        </p:spPr>
        <p:txBody>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sz="3600" dirty="0"/>
              <a:t>Free LiveLighter tools and resources</a:t>
            </a:r>
          </a:p>
        </p:txBody>
      </p:sp>
      <p:pic>
        <p:nvPicPr>
          <p:cNvPr id="3074" name="Picture 2" descr="Workout dice">
            <a:extLst>
              <a:ext uri="{FF2B5EF4-FFF2-40B4-BE49-F238E27FC236}">
                <a16:creationId xmlns:a16="http://schemas.microsoft.com/office/drawing/2014/main" id="{48113D73-A540-2B55-4D63-D3BF1B6D28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81504">
            <a:off x="6107127" y="1271078"/>
            <a:ext cx="2288351" cy="3259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D6D158-6FFB-26EF-A424-06892A8EC4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1799" y="2336878"/>
            <a:ext cx="3180402" cy="2248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946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99A9AE-DD2D-2C30-B6F1-C3A28EE7C3D4}"/>
              </a:ext>
            </a:extLst>
          </p:cNvPr>
          <p:cNvSpPr txBox="1">
            <a:spLocks/>
          </p:cNvSpPr>
          <p:nvPr/>
        </p:nvSpPr>
        <p:spPr>
          <a:xfrm>
            <a:off x="395536" y="1203598"/>
            <a:ext cx="7920880" cy="2339701"/>
          </a:xfrm>
          <a:prstGeom prst="rect">
            <a:avLst/>
          </a:prstGeom>
        </p:spPr>
        <p:txBody>
          <a:bodyPr/>
          <a:lst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800" dirty="0"/>
              <a:t>Being physically active is important for all aspects of health</a:t>
            </a:r>
          </a:p>
          <a:p>
            <a:r>
              <a:rPr lang="en-AU" sz="2800" b="1" dirty="0"/>
              <a:t>Doing some is better than none, and more is better</a:t>
            </a:r>
          </a:p>
          <a:p>
            <a:r>
              <a:rPr lang="en-AU" sz="2800" dirty="0"/>
              <a:t>There are lots of resources available on the </a:t>
            </a:r>
            <a:r>
              <a:rPr lang="en-AU" sz="2800" dirty="0" err="1"/>
              <a:t>LiveLighter</a:t>
            </a:r>
            <a:r>
              <a:rPr lang="en-AU" sz="2800" dirty="0"/>
              <a:t> website to help get you moving</a:t>
            </a:r>
          </a:p>
        </p:txBody>
      </p:sp>
      <p:sp>
        <p:nvSpPr>
          <p:cNvPr id="5" name="Title 1">
            <a:extLst>
              <a:ext uri="{FF2B5EF4-FFF2-40B4-BE49-F238E27FC236}">
                <a16:creationId xmlns:a16="http://schemas.microsoft.com/office/drawing/2014/main" id="{F1AAD354-9D5E-94AD-7770-91862B1B11DB}"/>
              </a:ext>
            </a:extLst>
          </p:cNvPr>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a:lstStyle>
          <a:p>
            <a:r>
              <a:rPr lang="en-AU" dirty="0"/>
              <a:t>Take home points</a:t>
            </a:r>
          </a:p>
        </p:txBody>
      </p:sp>
    </p:spTree>
    <p:extLst>
      <p:ext uri="{BB962C8B-B14F-4D97-AF65-F5344CB8AC3E}">
        <p14:creationId xmlns:p14="http://schemas.microsoft.com/office/powerpoint/2010/main" val="202834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02BA-62B8-4171-9813-076E6D26605C}"/>
              </a:ext>
            </a:extLst>
          </p:cNvPr>
          <p:cNvSpPr>
            <a:spLocks noGrp="1"/>
          </p:cNvSpPr>
          <p:nvPr>
            <p:ph type="ctrTitle"/>
          </p:nvPr>
        </p:nvSpPr>
        <p:spPr/>
        <p:txBody>
          <a:bodyPr/>
          <a:lstStyle/>
          <a:p>
            <a:r>
              <a:rPr lang="en-AU" sz="5400" dirty="0"/>
              <a:t>Questions?</a:t>
            </a:r>
          </a:p>
        </p:txBody>
      </p:sp>
    </p:spTree>
    <p:extLst>
      <p:ext uri="{BB962C8B-B14F-4D97-AF65-F5344CB8AC3E}">
        <p14:creationId xmlns:p14="http://schemas.microsoft.com/office/powerpoint/2010/main" val="90930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E074-E380-41F9-8757-4389B910267E}"/>
              </a:ext>
            </a:extLst>
          </p:cNvPr>
          <p:cNvSpPr>
            <a:spLocks noGrp="1"/>
          </p:cNvSpPr>
          <p:nvPr>
            <p:ph type="title"/>
          </p:nvPr>
        </p:nvSpPr>
        <p:spPr/>
        <p:txBody>
          <a:bodyPr wrap="square" anchor="ctr">
            <a:normAutofit/>
          </a:bodyPr>
          <a:lstStyle/>
          <a:p>
            <a:r>
              <a:rPr lang="en-AU" dirty="0"/>
              <a:t>On the menu today</a:t>
            </a:r>
          </a:p>
        </p:txBody>
      </p:sp>
      <p:sp>
        <p:nvSpPr>
          <p:cNvPr id="8" name="Content Placeholder 2">
            <a:extLst>
              <a:ext uri="{FF2B5EF4-FFF2-40B4-BE49-F238E27FC236}">
                <a16:creationId xmlns:a16="http://schemas.microsoft.com/office/drawing/2014/main" id="{8DDAD9AD-CB27-4696-9BAF-9D86E6B81025}"/>
              </a:ext>
            </a:extLst>
          </p:cNvPr>
          <p:cNvSpPr>
            <a:spLocks noGrp="1"/>
          </p:cNvSpPr>
          <p:nvPr>
            <p:ph idx="1"/>
          </p:nvPr>
        </p:nvSpPr>
        <p:spPr/>
        <p:txBody>
          <a:bodyPr wrap="square" anchor="t">
            <a:normAutofit fontScale="92500" lnSpcReduction="10000"/>
          </a:bodyPr>
          <a:lstStyle/>
          <a:p>
            <a:r>
              <a:rPr lang="en-AU" dirty="0"/>
              <a:t>Benefits of being active</a:t>
            </a:r>
          </a:p>
          <a:p>
            <a:r>
              <a:rPr lang="en-AU" dirty="0"/>
              <a:t>How much should I do?</a:t>
            </a:r>
          </a:p>
          <a:p>
            <a:r>
              <a:rPr lang="en-AU" dirty="0"/>
              <a:t>Types of physical activity</a:t>
            </a:r>
          </a:p>
          <a:p>
            <a:r>
              <a:rPr lang="en-AU" dirty="0"/>
              <a:t>Ways to be more active</a:t>
            </a:r>
          </a:p>
          <a:p>
            <a:r>
              <a:rPr lang="en-AU" dirty="0"/>
              <a:t>Overcoming barriers</a:t>
            </a:r>
          </a:p>
          <a:p>
            <a:r>
              <a:rPr lang="en-AU" dirty="0"/>
              <a:t>Free resources to help you move more</a:t>
            </a:r>
          </a:p>
        </p:txBody>
      </p:sp>
      <p:sp>
        <p:nvSpPr>
          <p:cNvPr id="10" name="TextBox 9">
            <a:extLst>
              <a:ext uri="{FF2B5EF4-FFF2-40B4-BE49-F238E27FC236}">
                <a16:creationId xmlns:a16="http://schemas.microsoft.com/office/drawing/2014/main" id="{99A6027C-BB4F-D373-6E93-79D7F937D247}"/>
              </a:ext>
            </a:extLst>
          </p:cNvPr>
          <p:cNvSpPr txBox="1"/>
          <p:nvPr/>
        </p:nvSpPr>
        <p:spPr>
          <a:xfrm>
            <a:off x="179512" y="4515966"/>
            <a:ext cx="7704856" cy="2308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a:t>
            </a:r>
            <a:r>
              <a:rPr lang="en-AU" sz="900" dirty="0" err="1">
                <a:latin typeface="Arial" panose="020B0604020202020204" pitchFamily="34" charset="0"/>
                <a:hlinkClick r:id="rId3"/>
              </a:rPr>
              <a:t>krakenimages</a:t>
            </a:r>
            <a:r>
              <a:rPr lang="en-AU" sz="900" dirty="0">
                <a:latin typeface="Arial" panose="020B0604020202020204" pitchFamily="34" charset="0"/>
              </a:rPr>
              <a:t> on </a:t>
            </a:r>
            <a:r>
              <a:rPr lang="en-AU" sz="900" dirty="0" err="1">
                <a:latin typeface="Arial" panose="020B0604020202020204" pitchFamily="34" charset="0"/>
                <a:hlinkClick r:id="rId4"/>
              </a:rPr>
              <a:t>Unsplash</a:t>
            </a:r>
            <a:r>
              <a:rPr lang="en-AU" sz="900" dirty="0">
                <a:latin typeface="Arial" panose="020B0604020202020204" pitchFamily="34" charset="0"/>
              </a:rPr>
              <a:t> </a:t>
            </a:r>
            <a:r>
              <a:rPr lang="en-AU" sz="900" b="0" i="0" dirty="0">
                <a:solidFill>
                  <a:srgbClr val="000000"/>
                </a:solidFill>
                <a:effectLst/>
                <a:latin typeface="Arial" panose="020B0604020202020204" pitchFamily="34" charset="0"/>
              </a:rPr>
              <a:t> </a:t>
            </a:r>
            <a:endParaRPr lang="en-AU" sz="900" dirty="0">
              <a:latin typeface="Arial" panose="020B0604020202020204" pitchFamily="34" charset="0"/>
            </a:endParaRPr>
          </a:p>
        </p:txBody>
      </p:sp>
      <p:pic>
        <p:nvPicPr>
          <p:cNvPr id="1026" name="Picture 2" descr="man in white tank top and gray pants sitting on blue yoga mat">
            <a:extLst>
              <a:ext uri="{FF2B5EF4-FFF2-40B4-BE49-F238E27FC236}">
                <a16:creationId xmlns:a16="http://schemas.microsoft.com/office/drawing/2014/main" id="{DE6ADA69-166F-9649-4062-4583BF4518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75" b="19943"/>
          <a:stretch/>
        </p:blipFill>
        <p:spPr bwMode="auto">
          <a:xfrm>
            <a:off x="5940152" y="396979"/>
            <a:ext cx="3043201" cy="318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9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134-2548-215F-6CD5-313B5D152ABA}"/>
              </a:ext>
            </a:extLst>
          </p:cNvPr>
          <p:cNvSpPr>
            <a:spLocks noGrp="1"/>
          </p:cNvSpPr>
          <p:nvPr>
            <p:ph type="ctrTitle"/>
          </p:nvPr>
        </p:nvSpPr>
        <p:spPr/>
        <p:txBody>
          <a:bodyPr/>
          <a:lstStyle/>
          <a:p>
            <a:r>
              <a:rPr lang="en-AU" dirty="0"/>
              <a:t>How physical activity impacts </a:t>
            </a:r>
            <a:br>
              <a:rPr lang="en-AU" dirty="0"/>
            </a:br>
            <a:r>
              <a:rPr lang="en-AU" dirty="0"/>
              <a:t>health and wellbeing</a:t>
            </a:r>
          </a:p>
        </p:txBody>
      </p:sp>
    </p:spTree>
    <p:extLst>
      <p:ext uri="{BB962C8B-B14F-4D97-AF65-F5344CB8AC3E}">
        <p14:creationId xmlns:p14="http://schemas.microsoft.com/office/powerpoint/2010/main" val="305562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4F1B-0EB5-D9ED-F392-7EDB55D45C14}"/>
              </a:ext>
            </a:extLst>
          </p:cNvPr>
          <p:cNvSpPr>
            <a:spLocks noGrp="1"/>
          </p:cNvSpPr>
          <p:nvPr>
            <p:ph type="title"/>
          </p:nvPr>
        </p:nvSpPr>
        <p:spPr/>
        <p:txBody>
          <a:bodyPr/>
          <a:lstStyle/>
          <a:p>
            <a:r>
              <a:rPr kumimoji="0" lang="en-AU" sz="3600" b="1" i="0" u="none" strike="noStrike" kern="1200" cap="none" spc="0" normalizeH="0" baseline="0" noProof="0" dirty="0">
                <a:ln>
                  <a:noFill/>
                </a:ln>
                <a:effectLst/>
                <a:uLnTx/>
                <a:uFillTx/>
                <a:latin typeface="Arial" pitchFamily="34" charset="0"/>
                <a:ea typeface="+mj-ea"/>
                <a:cs typeface="Arial" pitchFamily="34" charset="0"/>
              </a:rPr>
              <a:t>Benefits of being physically active</a:t>
            </a:r>
            <a:endParaRPr lang="en-AU" sz="4000" dirty="0"/>
          </a:p>
        </p:txBody>
      </p:sp>
      <p:sp>
        <p:nvSpPr>
          <p:cNvPr id="4" name="Content Placeholder 3">
            <a:extLst>
              <a:ext uri="{FF2B5EF4-FFF2-40B4-BE49-F238E27FC236}">
                <a16:creationId xmlns:a16="http://schemas.microsoft.com/office/drawing/2014/main" id="{3F0E4CC8-C680-1B8A-88CB-41AA44B7D9B7}"/>
              </a:ext>
            </a:extLst>
          </p:cNvPr>
          <p:cNvSpPr>
            <a:spLocks noGrp="1"/>
          </p:cNvSpPr>
          <p:nvPr>
            <p:ph idx="1"/>
          </p:nvPr>
        </p:nvSpPr>
        <p:spPr/>
        <p:txBody>
          <a:bodyPr/>
          <a:lstStyle/>
          <a:p>
            <a:pPr marL="0" indent="0">
              <a:buNone/>
            </a:pPr>
            <a:r>
              <a:rPr lang="en-AU" sz="2400" b="1" dirty="0"/>
              <a:t>Physical wellbeing</a:t>
            </a:r>
          </a:p>
          <a:p>
            <a:r>
              <a:rPr lang="en-AU" sz="2000" dirty="0"/>
              <a:t>Improves fitness and stamina</a:t>
            </a:r>
          </a:p>
          <a:p>
            <a:r>
              <a:rPr lang="en-AU" sz="2000" dirty="0"/>
              <a:t>Builds muscle and bone strength</a:t>
            </a:r>
          </a:p>
          <a:p>
            <a:r>
              <a:rPr lang="en-AU" sz="2000" dirty="0"/>
              <a:t>Increases mobility and flexibility</a:t>
            </a:r>
          </a:p>
          <a:p>
            <a:r>
              <a:rPr lang="en-AU" sz="2000" dirty="0"/>
              <a:t>Weight management </a:t>
            </a:r>
          </a:p>
          <a:p>
            <a:r>
              <a:rPr lang="en-AU" sz="2000" dirty="0"/>
              <a:t>Lowers blood pressure </a:t>
            </a:r>
          </a:p>
          <a:p>
            <a:r>
              <a:rPr lang="en-AU" sz="2000" dirty="0"/>
              <a:t>Reduce your risk of chronic disease</a:t>
            </a:r>
          </a:p>
          <a:p>
            <a:r>
              <a:rPr lang="en-AU" sz="2000" dirty="0"/>
              <a:t>Helps manage chronic diseases</a:t>
            </a:r>
          </a:p>
          <a:p>
            <a:pPr marL="0" indent="0">
              <a:buNone/>
            </a:pPr>
            <a:endParaRPr lang="en-AU" dirty="0"/>
          </a:p>
        </p:txBody>
      </p:sp>
      <p:pic>
        <p:nvPicPr>
          <p:cNvPr id="11" name="Picture 10" descr="Text, logo&#10;&#10;Description automatically generated">
            <a:extLst>
              <a:ext uri="{FF2B5EF4-FFF2-40B4-BE49-F238E27FC236}">
                <a16:creationId xmlns:a16="http://schemas.microsoft.com/office/drawing/2014/main" id="{130E883C-204A-CD7C-3EC8-E95FE8D92B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08" b="19942"/>
          <a:stretch/>
        </p:blipFill>
        <p:spPr>
          <a:xfrm>
            <a:off x="5292366" y="1237878"/>
            <a:ext cx="3507854" cy="2667744"/>
          </a:xfrm>
          <a:prstGeom prst="rect">
            <a:avLst/>
          </a:prstGeom>
        </p:spPr>
      </p:pic>
    </p:spTree>
    <p:extLst>
      <p:ext uri="{BB962C8B-B14F-4D97-AF65-F5344CB8AC3E}">
        <p14:creationId xmlns:p14="http://schemas.microsoft.com/office/powerpoint/2010/main" val="384544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4F1B-0EB5-D9ED-F392-7EDB55D45C14}"/>
              </a:ext>
            </a:extLst>
          </p:cNvPr>
          <p:cNvSpPr>
            <a:spLocks noGrp="1"/>
          </p:cNvSpPr>
          <p:nvPr>
            <p:ph type="title"/>
          </p:nvPr>
        </p:nvSpPr>
        <p:spPr>
          <a:xfrm>
            <a:off x="323528" y="187754"/>
            <a:ext cx="8496944" cy="655804"/>
          </a:xfrm>
        </p:spPr>
        <p:txBody>
          <a:bodyPr/>
          <a:lstStyle/>
          <a:p>
            <a:r>
              <a:rPr kumimoji="0" lang="en-AU" sz="3600" b="1" i="0" u="none" strike="noStrike" kern="1200" cap="none" spc="0" normalizeH="0" baseline="0" noProof="0" dirty="0">
                <a:ln>
                  <a:noFill/>
                </a:ln>
                <a:effectLst/>
                <a:uLnTx/>
                <a:uFillTx/>
                <a:latin typeface="Arial" pitchFamily="34" charset="0"/>
                <a:ea typeface="+mj-ea"/>
                <a:cs typeface="Arial" pitchFamily="34" charset="0"/>
              </a:rPr>
              <a:t>Benefits of being physically active</a:t>
            </a:r>
            <a:endParaRPr lang="en-AU" sz="4000" dirty="0"/>
          </a:p>
        </p:txBody>
      </p:sp>
      <p:sp>
        <p:nvSpPr>
          <p:cNvPr id="4" name="Content Placeholder 3">
            <a:extLst>
              <a:ext uri="{FF2B5EF4-FFF2-40B4-BE49-F238E27FC236}">
                <a16:creationId xmlns:a16="http://schemas.microsoft.com/office/drawing/2014/main" id="{3F0E4CC8-C680-1B8A-88CB-41AA44B7D9B7}"/>
              </a:ext>
            </a:extLst>
          </p:cNvPr>
          <p:cNvSpPr>
            <a:spLocks noGrp="1"/>
          </p:cNvSpPr>
          <p:nvPr>
            <p:ph idx="1"/>
          </p:nvPr>
        </p:nvSpPr>
        <p:spPr>
          <a:xfrm>
            <a:off x="343226" y="992741"/>
            <a:ext cx="4218984" cy="3545696"/>
          </a:xfrm>
        </p:spPr>
        <p:txBody>
          <a:bodyPr/>
          <a:lstStyle/>
          <a:p>
            <a:pPr marL="0" indent="0">
              <a:buNone/>
            </a:pPr>
            <a:r>
              <a:rPr lang="en-AU" sz="2400" b="1" dirty="0"/>
              <a:t>Mental wellbeing</a:t>
            </a:r>
          </a:p>
          <a:p>
            <a:r>
              <a:rPr lang="en-AU" sz="2000" dirty="0"/>
              <a:t>Improves brain functioning</a:t>
            </a:r>
          </a:p>
          <a:p>
            <a:r>
              <a:rPr lang="en-AU" sz="2000" dirty="0"/>
              <a:t>Better sleep</a:t>
            </a:r>
          </a:p>
          <a:p>
            <a:r>
              <a:rPr lang="en-AU" sz="2000" dirty="0"/>
              <a:t>Reduces anxiety and depression </a:t>
            </a:r>
          </a:p>
          <a:p>
            <a:r>
              <a:rPr lang="en-AU" sz="2000" dirty="0"/>
              <a:t>Improves self-esteem </a:t>
            </a:r>
          </a:p>
          <a:p>
            <a:r>
              <a:rPr lang="en-AU" sz="2000" dirty="0"/>
              <a:t>Increases motivation </a:t>
            </a:r>
          </a:p>
          <a:p>
            <a:r>
              <a:rPr lang="en-AU" sz="2000" dirty="0"/>
              <a:t>Improves mood </a:t>
            </a:r>
          </a:p>
          <a:p>
            <a:r>
              <a:rPr lang="en-AU" sz="2000" dirty="0"/>
              <a:t>Increases energy </a:t>
            </a:r>
          </a:p>
          <a:p>
            <a:r>
              <a:rPr lang="en-AU" sz="2000" dirty="0"/>
              <a:t>Sense of achievement </a:t>
            </a:r>
          </a:p>
          <a:p>
            <a:pPr marL="0" indent="0">
              <a:buNone/>
            </a:pPr>
            <a:endParaRPr lang="en-AU" dirty="0"/>
          </a:p>
        </p:txBody>
      </p:sp>
      <p:sp>
        <p:nvSpPr>
          <p:cNvPr id="3" name="Content Placeholder 3">
            <a:extLst>
              <a:ext uri="{FF2B5EF4-FFF2-40B4-BE49-F238E27FC236}">
                <a16:creationId xmlns:a16="http://schemas.microsoft.com/office/drawing/2014/main" id="{F52C8FAF-6550-A0A9-4B75-9A6E7DD30FFB}"/>
              </a:ext>
            </a:extLst>
          </p:cNvPr>
          <p:cNvSpPr txBox="1">
            <a:spLocks/>
          </p:cNvSpPr>
          <p:nvPr/>
        </p:nvSpPr>
        <p:spPr bwMode="auto">
          <a:xfrm>
            <a:off x="4788024" y="992741"/>
            <a:ext cx="4218984" cy="171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b="1" dirty="0"/>
              <a:t>Social wellbeing</a:t>
            </a:r>
          </a:p>
          <a:p>
            <a:r>
              <a:rPr lang="en-AU" sz="2000" dirty="0"/>
              <a:t>Reduces loneliness</a:t>
            </a:r>
          </a:p>
          <a:p>
            <a:r>
              <a:rPr lang="en-AU" sz="2000" dirty="0"/>
              <a:t>Make new friends </a:t>
            </a:r>
          </a:p>
          <a:p>
            <a:r>
              <a:rPr lang="en-AU" sz="2000" dirty="0"/>
              <a:t>Improves teamwork skills</a:t>
            </a:r>
          </a:p>
          <a:p>
            <a:r>
              <a:rPr lang="en-AU" sz="2000" dirty="0"/>
              <a:t>Makes you feel more connected </a:t>
            </a:r>
          </a:p>
          <a:p>
            <a:pPr marL="0" indent="0">
              <a:buFont typeface="Arial" pitchFamily="34" charset="0"/>
              <a:buNone/>
            </a:pPr>
            <a:endParaRPr lang="en-AU" dirty="0"/>
          </a:p>
        </p:txBody>
      </p:sp>
      <p:pic>
        <p:nvPicPr>
          <p:cNvPr id="11" name="Picture 10" descr="Text, calendar&#10;&#10;Description automatically generated">
            <a:extLst>
              <a:ext uri="{FF2B5EF4-FFF2-40B4-BE49-F238E27FC236}">
                <a16:creationId xmlns:a16="http://schemas.microsoft.com/office/drawing/2014/main" id="{9618E274-5170-1604-9ACA-E341F441DA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28" t="9920" r="3645" b="31060"/>
          <a:stretch/>
        </p:blipFill>
        <p:spPr>
          <a:xfrm>
            <a:off x="4601726" y="3174814"/>
            <a:ext cx="4032448" cy="1363623"/>
          </a:xfrm>
          <a:prstGeom prst="rect">
            <a:avLst/>
          </a:prstGeom>
        </p:spPr>
      </p:pic>
    </p:spTree>
    <p:extLst>
      <p:ext uri="{BB962C8B-B14F-4D97-AF65-F5344CB8AC3E}">
        <p14:creationId xmlns:p14="http://schemas.microsoft.com/office/powerpoint/2010/main" val="152918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EB0C-3F9D-963B-221C-84606F3057B7}"/>
              </a:ext>
            </a:extLst>
          </p:cNvPr>
          <p:cNvSpPr>
            <a:spLocks noGrp="1"/>
          </p:cNvSpPr>
          <p:nvPr>
            <p:ph type="title"/>
          </p:nvPr>
        </p:nvSpPr>
        <p:spPr/>
        <p:txBody>
          <a:bodyPr/>
          <a:lstStyle/>
          <a:p>
            <a:r>
              <a:rPr lang="en-AU" dirty="0"/>
              <a:t>Activity 1: What moves you?</a:t>
            </a:r>
          </a:p>
        </p:txBody>
      </p:sp>
      <p:sp>
        <p:nvSpPr>
          <p:cNvPr id="4" name="Content Placeholder 2">
            <a:extLst>
              <a:ext uri="{FF2B5EF4-FFF2-40B4-BE49-F238E27FC236}">
                <a16:creationId xmlns:a16="http://schemas.microsoft.com/office/drawing/2014/main" id="{6BD2F820-6CBC-DD53-8F94-7CD4CE2FA1F4}"/>
              </a:ext>
            </a:extLst>
          </p:cNvPr>
          <p:cNvSpPr txBox="1">
            <a:spLocks/>
          </p:cNvSpPr>
          <p:nvPr/>
        </p:nvSpPr>
        <p:spPr>
          <a:xfrm>
            <a:off x="356692" y="1131590"/>
            <a:ext cx="5424863" cy="30926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1B4"/>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1B4"/>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600" b="1" dirty="0"/>
              <a:t>Reflect and share with the group</a:t>
            </a:r>
          </a:p>
          <a:p>
            <a:r>
              <a:rPr lang="en-AU" sz="2400" dirty="0"/>
              <a:t>In what ways are you already physically active?</a:t>
            </a:r>
          </a:p>
          <a:p>
            <a:r>
              <a:rPr lang="en-AU" sz="2400" dirty="0"/>
              <a:t>Would you like to be more active?</a:t>
            </a:r>
          </a:p>
          <a:p>
            <a:r>
              <a:rPr lang="en-AU" sz="2400" dirty="0"/>
              <a:t>Why would you like to be more active?</a:t>
            </a:r>
          </a:p>
          <a:p>
            <a:endParaRPr lang="en-AU" sz="1500" dirty="0"/>
          </a:p>
          <a:p>
            <a:endParaRPr lang="en-AU" sz="1500" dirty="0"/>
          </a:p>
          <a:p>
            <a:endParaRPr lang="en-AU" sz="1500" dirty="0"/>
          </a:p>
        </p:txBody>
      </p:sp>
      <p:pic>
        <p:nvPicPr>
          <p:cNvPr id="8" name="Picture 7" descr="A blue sign with white text&#10;&#10;Description automatically generated with medium confidence">
            <a:extLst>
              <a:ext uri="{FF2B5EF4-FFF2-40B4-BE49-F238E27FC236}">
                <a16:creationId xmlns:a16="http://schemas.microsoft.com/office/drawing/2014/main" id="{EDC9E0D0-3890-B558-0D2D-CD410DD581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509" b="23724"/>
          <a:stretch/>
        </p:blipFill>
        <p:spPr>
          <a:xfrm>
            <a:off x="6100747" y="1311610"/>
            <a:ext cx="2686561" cy="2520280"/>
          </a:xfrm>
          <a:prstGeom prst="rect">
            <a:avLst/>
          </a:prstGeom>
        </p:spPr>
      </p:pic>
    </p:spTree>
    <p:extLst>
      <p:ext uri="{BB962C8B-B14F-4D97-AF65-F5344CB8AC3E}">
        <p14:creationId xmlns:p14="http://schemas.microsoft.com/office/powerpoint/2010/main" val="40389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134-2548-215F-6CD5-313B5D152ABA}"/>
              </a:ext>
            </a:extLst>
          </p:cNvPr>
          <p:cNvSpPr>
            <a:spLocks noGrp="1"/>
          </p:cNvSpPr>
          <p:nvPr>
            <p:ph type="ctrTitle"/>
          </p:nvPr>
        </p:nvSpPr>
        <p:spPr/>
        <p:txBody>
          <a:bodyPr/>
          <a:lstStyle/>
          <a:p>
            <a:r>
              <a:rPr lang="en-AU" dirty="0"/>
              <a:t>How active should we be?</a:t>
            </a:r>
          </a:p>
        </p:txBody>
      </p:sp>
    </p:spTree>
    <p:extLst>
      <p:ext uri="{BB962C8B-B14F-4D97-AF65-F5344CB8AC3E}">
        <p14:creationId xmlns:p14="http://schemas.microsoft.com/office/powerpoint/2010/main" val="165109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C70360-50A0-6622-B784-B16C9EBCEDCE}"/>
              </a:ext>
            </a:extLst>
          </p:cNvPr>
          <p:cNvSpPr txBox="1">
            <a:spLocks/>
          </p:cNvSpPr>
          <p:nvPr/>
        </p:nvSpPr>
        <p:spPr bwMode="auto">
          <a:xfrm>
            <a:off x="3563888" y="415344"/>
            <a:ext cx="5400600" cy="425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AU" b="1" dirty="0"/>
              <a:t>Move More:</a:t>
            </a:r>
            <a:r>
              <a:rPr lang="en-AU" dirty="0"/>
              <a:t> Be active on most, preferably all, days each week</a:t>
            </a:r>
          </a:p>
          <a:p>
            <a:pPr>
              <a:lnSpc>
                <a:spcPct val="120000"/>
              </a:lnSpc>
            </a:pPr>
            <a:r>
              <a:rPr lang="en-AU" b="1" dirty="0"/>
              <a:t>Move Harder:</a:t>
            </a:r>
            <a:r>
              <a:rPr lang="en-AU" dirty="0"/>
              <a:t> Do </a:t>
            </a:r>
            <a:r>
              <a:rPr lang="en-AU" b="1" dirty="0">
                <a:solidFill>
                  <a:srgbClr val="007096"/>
                </a:solidFill>
              </a:rPr>
              <a:t>30-60 minutes </a:t>
            </a:r>
            <a:r>
              <a:rPr lang="en-AU" dirty="0"/>
              <a:t>of</a:t>
            </a:r>
            <a:r>
              <a:rPr lang="en-AU" b="1" dirty="0">
                <a:solidFill>
                  <a:srgbClr val="0091B4"/>
                </a:solidFill>
              </a:rPr>
              <a:t> </a:t>
            </a:r>
            <a:r>
              <a:rPr lang="en-AU" dirty="0"/>
              <a:t>moderate or </a:t>
            </a:r>
            <a:r>
              <a:rPr lang="en-AU" b="1" dirty="0">
                <a:solidFill>
                  <a:srgbClr val="007096"/>
                </a:solidFill>
              </a:rPr>
              <a:t>15-30 minutes</a:t>
            </a:r>
            <a:r>
              <a:rPr lang="en-AU" dirty="0">
                <a:solidFill>
                  <a:srgbClr val="007096"/>
                </a:solidFill>
              </a:rPr>
              <a:t> </a:t>
            </a:r>
            <a:r>
              <a:rPr lang="en-AU" dirty="0"/>
              <a:t>of </a:t>
            </a:r>
            <a:r>
              <a:rPr lang="en-AU" b="1" dirty="0">
                <a:solidFill>
                  <a:srgbClr val="007096"/>
                </a:solidFill>
              </a:rPr>
              <a:t>vigorous</a:t>
            </a:r>
            <a:r>
              <a:rPr lang="en-AU" dirty="0">
                <a:solidFill>
                  <a:srgbClr val="0091B4"/>
                </a:solidFill>
              </a:rPr>
              <a:t> </a:t>
            </a:r>
            <a:r>
              <a:rPr lang="en-AU" dirty="0"/>
              <a:t>activity (or equivalent combination) on most days</a:t>
            </a:r>
          </a:p>
          <a:p>
            <a:pPr>
              <a:lnSpc>
                <a:spcPct val="120000"/>
              </a:lnSpc>
            </a:pPr>
            <a:r>
              <a:rPr lang="en-AU" b="1" dirty="0"/>
              <a:t>Move Stronger:</a:t>
            </a:r>
            <a:r>
              <a:rPr lang="en-AU" dirty="0"/>
              <a:t> Do muscle strengthening activities on at least</a:t>
            </a:r>
            <a:r>
              <a:rPr lang="en-AU" dirty="0">
                <a:solidFill>
                  <a:srgbClr val="0091B4"/>
                </a:solidFill>
              </a:rPr>
              <a:t> </a:t>
            </a:r>
            <a:r>
              <a:rPr lang="en-AU" b="1" dirty="0">
                <a:solidFill>
                  <a:srgbClr val="007096"/>
                </a:solidFill>
              </a:rPr>
              <a:t>2 days</a:t>
            </a:r>
            <a:r>
              <a:rPr lang="en-AU" dirty="0">
                <a:solidFill>
                  <a:srgbClr val="007096"/>
                </a:solidFill>
              </a:rPr>
              <a:t> </a:t>
            </a:r>
            <a:r>
              <a:rPr lang="en-AU" dirty="0"/>
              <a:t>each week</a:t>
            </a:r>
          </a:p>
          <a:p>
            <a:pPr>
              <a:lnSpc>
                <a:spcPct val="120000"/>
              </a:lnSpc>
            </a:pPr>
            <a:r>
              <a:rPr lang="en-AU" b="1" dirty="0"/>
              <a:t>Move Often:</a:t>
            </a:r>
            <a:r>
              <a:rPr lang="en-AU" dirty="0"/>
              <a:t> Minimise the amount of time spent sitting and break up sitting as often as possible</a:t>
            </a:r>
          </a:p>
          <a:p>
            <a:endParaRPr lang="en-AU" dirty="0"/>
          </a:p>
        </p:txBody>
      </p:sp>
      <p:pic>
        <p:nvPicPr>
          <p:cNvPr id="2050" name="Picture 2" descr="woman in black tank top and black shorts running on beach during sunset">
            <a:extLst>
              <a:ext uri="{FF2B5EF4-FFF2-40B4-BE49-F238E27FC236}">
                <a16:creationId xmlns:a16="http://schemas.microsoft.com/office/drawing/2014/main" id="{CBB6EBFD-92F4-2707-05D4-8F089340B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23" r="30304"/>
          <a:stretch/>
        </p:blipFill>
        <p:spPr bwMode="auto">
          <a:xfrm>
            <a:off x="251521" y="280223"/>
            <a:ext cx="3120790" cy="4205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A03C3B-5112-5127-5DAF-07B78D1E71C1}"/>
              </a:ext>
            </a:extLst>
          </p:cNvPr>
          <p:cNvSpPr txBox="1"/>
          <p:nvPr/>
        </p:nvSpPr>
        <p:spPr>
          <a:xfrm>
            <a:off x="251521" y="4554304"/>
            <a:ext cx="2127322" cy="230832"/>
          </a:xfrm>
          <a:prstGeom prst="rect">
            <a:avLst/>
          </a:prstGeom>
          <a:noFill/>
        </p:spPr>
        <p:txBody>
          <a:bodyPr wrap="square">
            <a:spAutoFit/>
          </a:bodyPr>
          <a:lstStyle/>
          <a:p>
            <a:r>
              <a:rPr lang="en-AU" sz="900" dirty="0">
                <a:latin typeface="Arial" panose="020B0604020202020204" pitchFamily="34" charset="0"/>
              </a:rPr>
              <a:t>Photo by </a:t>
            </a:r>
            <a:r>
              <a:rPr lang="en-AU" sz="900" dirty="0">
                <a:latin typeface="Arial" panose="020B0604020202020204" pitchFamily="34" charset="0"/>
                <a:hlinkClick r:id="rId4"/>
              </a:rPr>
              <a:t>Rinke </a:t>
            </a:r>
            <a:r>
              <a:rPr lang="en-AU" sz="900" dirty="0" err="1">
                <a:latin typeface="Arial" panose="020B0604020202020204" pitchFamily="34" charset="0"/>
                <a:hlinkClick r:id="rId4"/>
              </a:rPr>
              <a:t>Dohmen</a:t>
            </a:r>
            <a:r>
              <a:rPr lang="en-AU" sz="900" dirty="0">
                <a:latin typeface="Arial" panose="020B0604020202020204" pitchFamily="34" charset="0"/>
              </a:rPr>
              <a:t> on </a:t>
            </a:r>
            <a:r>
              <a:rPr lang="en-AU" sz="900" dirty="0" err="1">
                <a:latin typeface="Arial" panose="020B0604020202020204" pitchFamily="34" charset="0"/>
                <a:hlinkClick r:id="rId5"/>
              </a:rPr>
              <a:t>Unsplash</a:t>
            </a:r>
            <a:r>
              <a:rPr lang="en-AU" sz="900" dirty="0">
                <a:latin typeface="Arial" panose="020B0604020202020204" pitchFamily="34" charset="0"/>
              </a:rPr>
              <a:t> </a:t>
            </a:r>
          </a:p>
        </p:txBody>
      </p:sp>
    </p:spTree>
    <p:extLst>
      <p:ext uri="{BB962C8B-B14F-4D97-AF65-F5344CB8AC3E}">
        <p14:creationId xmlns:p14="http://schemas.microsoft.com/office/powerpoint/2010/main" val="13590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3-04 LiveLigh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F1C570AB1E1A41AE880500FE994805" ma:contentTypeVersion="14" ma:contentTypeDescription="Create a new document." ma:contentTypeScope="" ma:versionID="f3d6c4c97d9dfa54485ed38d07713cf5">
  <xsd:schema xmlns:xsd="http://www.w3.org/2001/XMLSchema" xmlns:xs="http://www.w3.org/2001/XMLSchema" xmlns:p="http://schemas.microsoft.com/office/2006/metadata/properties" xmlns:ns3="b1237bee-2c65-495a-8d9f-f0cd49e950e8" xmlns:ns4="51f3c9fa-0f8a-4cae-9447-10f541a47e5b" targetNamespace="http://schemas.microsoft.com/office/2006/metadata/properties" ma:root="true" ma:fieldsID="484da4b54673673fa2b53fdd708ba269" ns3:_="" ns4:_="">
    <xsd:import namespace="b1237bee-2c65-495a-8d9f-f0cd49e950e8"/>
    <xsd:import namespace="51f3c9fa-0f8a-4cae-9447-10f541a47e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37bee-2c65-495a-8d9f-f0cd49e95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f3c9fa-0f8a-4cae-9447-10f541a47e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0362D-CCB6-4DC6-8DC7-59CBAEF42603}">
  <ds:schemaRefs>
    <ds:schemaRef ds:uri="http://schemas.microsoft.com/sharepoint/v3/contenttype/forms"/>
  </ds:schemaRefs>
</ds:datastoreItem>
</file>

<file path=customXml/itemProps2.xml><?xml version="1.0" encoding="utf-8"?>
<ds:datastoreItem xmlns:ds="http://schemas.openxmlformats.org/officeDocument/2006/customXml" ds:itemID="{DA34725A-0644-4B7E-830C-5175FE59D5CE}">
  <ds:schemaRefs>
    <ds:schemaRef ds:uri="http://purl.org/dc/terms/"/>
    <ds:schemaRef ds:uri="http://schemas.microsoft.com/office/infopath/2007/PartnerControls"/>
    <ds:schemaRef ds:uri="http://schemas.microsoft.com/office/2006/documentManagement/types"/>
    <ds:schemaRef ds:uri="51f3c9fa-0f8a-4cae-9447-10f541a47e5b"/>
    <ds:schemaRef ds:uri="http://purl.org/dc/elements/1.1/"/>
    <ds:schemaRef ds:uri="http://schemas.openxmlformats.org/package/2006/metadata/core-properties"/>
    <ds:schemaRef ds:uri="b1237bee-2c65-495a-8d9f-f0cd49e950e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E442FEE-FBFE-4DEB-A360-504894FC1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37bee-2c65-495a-8d9f-f0cd49e950e8"/>
    <ds:schemaRef ds:uri="51f3c9fa-0f8a-4cae-9447-10f541a47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2013-04 LiveLighter template</Template>
  <TotalTime>14530</TotalTime>
  <Words>1647</Words>
  <Application>Microsoft Office PowerPoint</Application>
  <PresentationFormat>On-screen Show (16:9)</PresentationFormat>
  <Paragraphs>197</Paragraphs>
  <Slides>23</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2013-04 LiveLighter template</vt:lpstr>
      <vt:lpstr>Move More Feel Good Physical activity for the body and mind</vt:lpstr>
      <vt:lpstr>Acknowledgement of Country</vt:lpstr>
      <vt:lpstr>On the menu today</vt:lpstr>
      <vt:lpstr>How physical activity impacts  health and wellbeing</vt:lpstr>
      <vt:lpstr>Benefits of being physically active</vt:lpstr>
      <vt:lpstr>Benefits of being physically active</vt:lpstr>
      <vt:lpstr>Activity 1: What moves you?</vt:lpstr>
      <vt:lpstr>How active should we be?</vt:lpstr>
      <vt:lpstr>PowerPoint Presentation</vt:lpstr>
      <vt:lpstr>PowerPoint Presentation</vt:lpstr>
      <vt:lpstr>Types of physical activity</vt:lpstr>
      <vt:lpstr>PowerPoint Presentation</vt:lpstr>
      <vt:lpstr>Find the joy in movement</vt:lpstr>
      <vt:lpstr>Activity 2: Find ways to move more</vt:lpstr>
      <vt:lpstr>PowerPoint Presentation</vt:lpstr>
      <vt:lpstr>Overcoming barriers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Cancer Council of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LIVELIGHTER CAMPAIGN</dc:title>
  <dc:creator>Steve Pratt</dc:creator>
  <cp:lastModifiedBy>Ainslie Sartori</cp:lastModifiedBy>
  <cp:revision>1165</cp:revision>
  <cp:lastPrinted>2019-03-05T03:08:51Z</cp:lastPrinted>
  <dcterms:created xsi:type="dcterms:W3CDTF">2013-05-06T00:14:47Z</dcterms:created>
  <dcterms:modified xsi:type="dcterms:W3CDTF">2023-02-17T05:52:32Z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0x01010056F1C570AB1E1A41AE880500FE994805</vt:lpwstr>
  </property>
</Properties>
</file>