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314" r:id="rId6"/>
    <p:sldId id="312" r:id="rId7"/>
    <p:sldId id="350" r:id="rId8"/>
    <p:sldId id="273" r:id="rId9"/>
    <p:sldId id="282" r:id="rId10"/>
    <p:sldId id="355" r:id="rId11"/>
    <p:sldId id="356" r:id="rId12"/>
    <p:sldId id="271" r:id="rId13"/>
    <p:sldId id="278" r:id="rId14"/>
    <p:sldId id="352" r:id="rId15"/>
    <p:sldId id="353" r:id="rId16"/>
    <p:sldId id="331" r:id="rId17"/>
    <p:sldId id="332" r:id="rId18"/>
    <p:sldId id="333" r:id="rId19"/>
    <p:sldId id="334" r:id="rId20"/>
    <p:sldId id="335" r:id="rId21"/>
    <p:sldId id="336" r:id="rId22"/>
    <p:sldId id="337" r:id="rId23"/>
    <p:sldId id="338" r:id="rId24"/>
    <p:sldId id="354" r:id="rId25"/>
    <p:sldId id="340" r:id="rId26"/>
    <p:sldId id="339" r:id="rId27"/>
    <p:sldId id="342" r:id="rId28"/>
    <p:sldId id="343" r:id="rId29"/>
    <p:sldId id="344" r:id="rId30"/>
    <p:sldId id="345" r:id="rId31"/>
    <p:sldId id="348" r:id="rId32"/>
    <p:sldId id="349" r:id="rId33"/>
    <p:sldId id="351" r:id="rId34"/>
    <p:sldId id="262" r:id="rId35"/>
    <p:sldId id="279" r:id="rId36"/>
    <p:sldId id="330" r:id="rId37"/>
    <p:sldId id="299" r:id="rId38"/>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E5721D"/>
    <a:srgbClr val="007096"/>
    <a:srgbClr val="FFFFFF"/>
    <a:srgbClr val="ADCB00"/>
    <a:srgbClr val="007A33"/>
    <a:srgbClr val="D50032"/>
    <a:srgbClr val="0091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40A1F2-D9A2-433F-B908-4A738E342C91}" v="16" dt="2023-03-30T08:24:01.1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26" autoAdjust="0"/>
    <p:restoredTop sz="71680" autoAdjust="0"/>
  </p:normalViewPr>
  <p:slideViewPr>
    <p:cSldViewPr>
      <p:cViewPr varScale="1">
        <p:scale>
          <a:sx n="108" d="100"/>
          <a:sy n="108" d="100"/>
        </p:scale>
        <p:origin x="2154" y="78"/>
      </p:cViewPr>
      <p:guideLst>
        <p:guide orient="horz" pos="1620"/>
        <p:guide pos="2880"/>
      </p:guideLst>
    </p:cSldViewPr>
  </p:slideViewPr>
  <p:notesTextViewPr>
    <p:cViewPr>
      <p:scale>
        <a:sx n="1" d="1"/>
        <a:sy n="1" d="1"/>
      </p:scale>
      <p:origin x="0" y="0"/>
    </p:cViewPr>
  </p:notesTextViewPr>
  <p:notesViewPr>
    <p:cSldViewPr>
      <p:cViewPr varScale="1">
        <p:scale>
          <a:sx n="77" d="100"/>
          <a:sy n="77" d="100"/>
        </p:scale>
        <p:origin x="3360"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6253"/>
          </a:xfrm>
          <a:prstGeom prst="rect">
            <a:avLst/>
          </a:prstGeom>
        </p:spPr>
        <p:txBody>
          <a:bodyPr vert="horz" lIns="91413" tIns="45706" rIns="91413" bIns="45706"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49955" y="0"/>
            <a:ext cx="2946135" cy="496253"/>
          </a:xfrm>
          <a:prstGeom prst="rect">
            <a:avLst/>
          </a:prstGeom>
        </p:spPr>
        <p:txBody>
          <a:bodyPr vert="horz" lIns="91413" tIns="45706" rIns="91413" bIns="45706" rtlCol="0"/>
          <a:lstStyle>
            <a:lvl1pPr algn="r" fontAlgn="auto">
              <a:spcBef>
                <a:spcPts val="0"/>
              </a:spcBef>
              <a:spcAft>
                <a:spcPts val="0"/>
              </a:spcAft>
              <a:defRPr sz="1200">
                <a:latin typeface="+mn-lt"/>
                <a:cs typeface="+mn-cs"/>
              </a:defRPr>
            </a:lvl1pPr>
          </a:lstStyle>
          <a:p>
            <a:pPr>
              <a:defRPr/>
            </a:pPr>
            <a:fld id="{898389BA-19C7-402A-BF23-271E85F71B17}" type="datetimeFigureOut">
              <a:rPr lang="en-AU"/>
              <a:pPr>
                <a:defRPr/>
              </a:pPr>
              <a:t>27/04/2023</a:t>
            </a:fld>
            <a:endParaRPr lang="en-AU"/>
          </a:p>
        </p:txBody>
      </p:sp>
      <p:sp>
        <p:nvSpPr>
          <p:cNvPr id="4" name="Slide Image Placeholder 3"/>
          <p:cNvSpPr>
            <a:spLocks noGrp="1" noRot="1" noChangeAspect="1"/>
          </p:cNvSpPr>
          <p:nvPr>
            <p:ph type="sldImg" idx="2"/>
          </p:nvPr>
        </p:nvSpPr>
        <p:spPr>
          <a:xfrm>
            <a:off x="92075" y="744538"/>
            <a:ext cx="6613525" cy="3721100"/>
          </a:xfrm>
          <a:prstGeom prst="rect">
            <a:avLst/>
          </a:prstGeom>
          <a:noFill/>
          <a:ln w="12700">
            <a:solidFill>
              <a:prstClr val="black"/>
            </a:solidFill>
          </a:ln>
        </p:spPr>
        <p:txBody>
          <a:bodyPr vert="horz" lIns="91413" tIns="45706" rIns="91413" bIns="45706" rtlCol="0" anchor="ctr"/>
          <a:lstStyle/>
          <a:p>
            <a:pPr lvl="0"/>
            <a:endParaRPr lang="en-AU" noProof="0"/>
          </a:p>
        </p:txBody>
      </p:sp>
      <p:sp>
        <p:nvSpPr>
          <p:cNvPr id="5" name="Notes Placeholder 4"/>
          <p:cNvSpPr>
            <a:spLocks noGrp="1"/>
          </p:cNvSpPr>
          <p:nvPr>
            <p:ph type="body" sz="quarter" idx="3"/>
          </p:nvPr>
        </p:nvSpPr>
        <p:spPr>
          <a:xfrm>
            <a:off x="680244" y="4715192"/>
            <a:ext cx="5438774" cy="4466274"/>
          </a:xfrm>
          <a:prstGeom prst="rect">
            <a:avLst/>
          </a:prstGeom>
        </p:spPr>
        <p:txBody>
          <a:bodyPr vert="horz" lIns="91413" tIns="45706" rIns="91413" bIns="4570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28800"/>
            <a:ext cx="2946135" cy="496252"/>
          </a:xfrm>
          <a:prstGeom prst="rect">
            <a:avLst/>
          </a:prstGeom>
        </p:spPr>
        <p:txBody>
          <a:bodyPr vert="horz" lIns="91413" tIns="45706" rIns="91413" bIns="45706"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49955" y="9428800"/>
            <a:ext cx="2946135" cy="496252"/>
          </a:xfrm>
          <a:prstGeom prst="rect">
            <a:avLst/>
          </a:prstGeom>
        </p:spPr>
        <p:txBody>
          <a:bodyPr vert="horz" lIns="91413" tIns="45706" rIns="91413" bIns="45706" rtlCol="0" anchor="b"/>
          <a:lstStyle>
            <a:lvl1pPr algn="r" fontAlgn="auto">
              <a:spcBef>
                <a:spcPts val="0"/>
              </a:spcBef>
              <a:spcAft>
                <a:spcPts val="0"/>
              </a:spcAft>
              <a:defRPr sz="1200">
                <a:latin typeface="+mn-lt"/>
                <a:cs typeface="+mn-cs"/>
              </a:defRPr>
            </a:lvl1pPr>
          </a:lstStyle>
          <a:p>
            <a:pPr>
              <a:defRPr/>
            </a:pPr>
            <a:fld id="{1525F6E6-2C65-494B-B177-C465C3B981E2}" type="slidenum">
              <a:rPr lang="en-AU"/>
              <a:pPr>
                <a:defRPr/>
              </a:pPr>
              <a:t>‹#›</a:t>
            </a:fld>
            <a:endParaRPr lang="en-AU"/>
          </a:p>
        </p:txBody>
      </p:sp>
    </p:spTree>
    <p:extLst>
      <p:ext uri="{BB962C8B-B14F-4D97-AF65-F5344CB8AC3E}">
        <p14:creationId xmlns:p14="http://schemas.microsoft.com/office/powerpoint/2010/main" val="2312286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xfrm>
            <a:off x="92075" y="744538"/>
            <a:ext cx="661352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sz="1200" b="1" i="0" dirty="0">
                <a:latin typeface="+mj-lt"/>
              </a:rPr>
              <a:t>Notes to presenter:</a:t>
            </a:r>
          </a:p>
          <a:p>
            <a:pPr marL="285750" indent="-285750" eaLnBrk="1" hangingPunct="1">
              <a:buFont typeface="Arial" panose="020B0604020202020204" pitchFamily="34" charset="0"/>
              <a:buChar char="•"/>
            </a:pPr>
            <a:r>
              <a:rPr lang="en-AU" altLang="en-US" sz="1200" i="0" dirty="0">
                <a:latin typeface="+mj-lt"/>
              </a:rPr>
              <a:t>If you are in Western Australia or Victoria, you can order resources to give out to attendees. Please allow 3 weeks for delivery. Order here using the online form - https://livelighter.com.au/order/resources </a:t>
            </a:r>
          </a:p>
          <a:p>
            <a:pPr marL="285750" indent="-285750" eaLnBrk="1" hangingPunct="1">
              <a:buFont typeface="Arial" panose="020B0604020202020204" pitchFamily="34" charset="0"/>
              <a:buChar char="•"/>
            </a:pPr>
            <a:r>
              <a:rPr lang="en-AU" altLang="en-US" sz="1200" i="0" dirty="0">
                <a:latin typeface="+mj-lt"/>
              </a:rPr>
              <a:t>You can also download and print resources from this page - https://livelighter.com.au/toolbox/download-resources</a:t>
            </a:r>
          </a:p>
          <a:p>
            <a:pPr marL="285750" indent="-285750" eaLnBrk="1" hangingPunct="1">
              <a:buFont typeface="Arial" panose="020B0604020202020204" pitchFamily="34" charset="0"/>
              <a:buChar char="•"/>
            </a:pPr>
            <a:r>
              <a:rPr lang="en-AU" altLang="en-US" sz="1200" i="0" dirty="0">
                <a:latin typeface="+mj-lt"/>
              </a:rPr>
              <a:t>The following resources are particularly relevant to this presentation</a:t>
            </a:r>
          </a:p>
          <a:p>
            <a:pPr marL="628650" lvl="1" indent="-171450" eaLnBrk="1" hangingPunct="1">
              <a:buFont typeface="Arial" panose="020B0604020202020204" pitchFamily="34" charset="0"/>
              <a:buChar char="•"/>
            </a:pPr>
            <a:r>
              <a:rPr lang="en-AU" altLang="en-US" sz="1200" i="0" dirty="0">
                <a:latin typeface="+mj-lt"/>
              </a:rPr>
              <a:t>https://cdn.livelighter.com.au/assets/resource/recipe-card/2020-11-5-ll-drink-recipe-cards.pdf</a:t>
            </a:r>
          </a:p>
          <a:p>
            <a:pPr marL="628650" lvl="1" indent="-171450" eaLnBrk="1" hangingPunct="1">
              <a:buFont typeface="Arial" panose="020B0604020202020204" pitchFamily="34" charset="0"/>
              <a:buChar char="•"/>
            </a:pPr>
            <a:r>
              <a:rPr lang="en-AU" altLang="en-US" sz="1200" i="0" dirty="0">
                <a:latin typeface="+mj-lt"/>
              </a:rPr>
              <a:t>https://cdn.livelighter.com.au/assets/resource/poster/ll-sugary-drinks-a3-poster-web.pdf</a:t>
            </a:r>
          </a:p>
          <a:p>
            <a:pPr marL="628650" lvl="1" indent="-171450" eaLnBrk="1" hangingPunct="1">
              <a:buFont typeface="Arial" panose="020B0604020202020204" pitchFamily="34" charset="0"/>
              <a:buChar char="•"/>
            </a:pPr>
            <a:r>
              <a:rPr lang="en-AU" altLang="en-US" sz="1200" i="0" dirty="0">
                <a:latin typeface="+mj-lt"/>
              </a:rPr>
              <a:t>https://cdn.livelighter.com.au/assets/resource/poster/ll-poster---am-i-drinking-enough-water-(ll3004d).pdf</a:t>
            </a:r>
          </a:p>
          <a:p>
            <a:pPr marL="628650" lvl="1" indent="-171450" eaLnBrk="1" hangingPunct="1">
              <a:buFont typeface="Arial" panose="020B0604020202020204" pitchFamily="34" charset="0"/>
              <a:buChar char="•"/>
            </a:pPr>
            <a:r>
              <a:rPr lang="en-AU" altLang="en-US" sz="1200" i="0" dirty="0">
                <a:latin typeface="+mj-lt"/>
              </a:rPr>
              <a:t>https://cdn.livelighter.com.au/assets/resource/factsheet/ll-factsheet-cut-back-on-sugar-(ll3020d).pdf</a:t>
            </a:r>
          </a:p>
          <a:p>
            <a:pPr marL="628650" lvl="1" indent="-171450" eaLnBrk="1" hangingPunct="1">
              <a:buFont typeface="Arial" panose="020B0604020202020204" pitchFamily="34" charset="0"/>
              <a:buChar char="•"/>
            </a:pPr>
            <a:r>
              <a:rPr lang="en-AU" altLang="en-US" sz="1200" i="0" dirty="0">
                <a:latin typeface="+mj-lt"/>
              </a:rPr>
              <a:t>https://cdn.livelighter.com.au/assets/resource/factsheet/easy-to-read-factsheets/ll-factsheet-cut-back-on-sugar-easy-read-(ll3034d).pdf</a:t>
            </a:r>
          </a:p>
          <a:p>
            <a:pPr marL="628650" lvl="1" indent="-171450" eaLnBrk="1" hangingPunct="1">
              <a:buFont typeface="Arial" panose="020B0604020202020204" pitchFamily="34" charset="0"/>
              <a:buChar char="•"/>
            </a:pPr>
            <a:r>
              <a:rPr lang="en-AU" altLang="en-US" sz="1200" i="0" dirty="0">
                <a:latin typeface="+mj-lt"/>
              </a:rPr>
              <a:t>https://cdn.livelighter.com.au/assets/resource/factsheet/ll-factsheet-avoid-sugary-drinks-(ll3027d).pdf</a:t>
            </a:r>
          </a:p>
          <a:p>
            <a:pPr marL="628650" lvl="1" indent="-171450" eaLnBrk="1" hangingPunct="1">
              <a:buFont typeface="Arial" panose="020B0604020202020204" pitchFamily="34" charset="0"/>
              <a:buChar char="•"/>
            </a:pPr>
            <a:r>
              <a:rPr lang="en-AU" altLang="en-US" sz="1200" i="0" dirty="0">
                <a:latin typeface="+mj-lt"/>
              </a:rPr>
              <a:t>https://cdn.livelighter.com.au/assets/resource/factsheet/easy-to-read-factsheets/ll-factsheet-avoid-sugary-drinks-easy-read-(ll3031d).pdf</a:t>
            </a:r>
          </a:p>
        </p:txBody>
      </p:sp>
      <p:sp>
        <p:nvSpPr>
          <p:cNvPr id="4" name="Slide Number Placeholder 3"/>
          <p:cNvSpPr>
            <a:spLocks noGrp="1"/>
          </p:cNvSpPr>
          <p:nvPr>
            <p:ph type="sldNum" sz="quarter" idx="5"/>
          </p:nvPr>
        </p:nvSpPr>
        <p:spPr/>
        <p:txBody>
          <a:bodyPr/>
          <a:lstStyle/>
          <a:p>
            <a:pPr>
              <a:defRPr/>
            </a:pPr>
            <a:fld id="{A8149994-1DAE-42AD-BAA7-916185ADD059}" type="slidenum">
              <a:rPr lang="en-AU" smtClean="0"/>
              <a:pPr>
                <a:defRPr/>
              </a:pPr>
              <a:t>1</a:t>
            </a:fld>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Sugary drinks can pack in as much energy (kilojoules or calories) as food, but they don’t fill you up or provide the nutrients that your body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a:t>There’s around 1000 kilojoules in a regular 600mL cola, which is about the same as a salad sandwich!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u="none" baseline="0" dirty="0"/>
              <a:t>The difference? </a:t>
            </a:r>
            <a:r>
              <a:rPr lang="en-AU" sz="1200" i="0" u="none" dirty="0"/>
              <a:t>The sandwich is a</a:t>
            </a:r>
            <a:r>
              <a:rPr lang="en-AU" sz="1200" i="0" u="none" baseline="0" dirty="0"/>
              <a:t> healthy option and would fill you up </a:t>
            </a:r>
            <a:r>
              <a:rPr lang="en-AU" sz="1200" i="0" u="none" dirty="0"/>
              <a:t>but the cola is packed</a:t>
            </a:r>
            <a:r>
              <a:rPr lang="en-AU" sz="1200" i="0" u="none" baseline="0" dirty="0"/>
              <a:t> with sugar without any of the good stuff that your body needs.</a:t>
            </a:r>
            <a:endParaRPr lang="en-AU" sz="1200" i="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0" u="none" dirty="0"/>
          </a:p>
          <a:p>
            <a:endParaRPr lang="en-AU" dirty="0"/>
          </a:p>
        </p:txBody>
      </p:sp>
      <p:sp>
        <p:nvSpPr>
          <p:cNvPr id="4" name="Slide Number Placeholder 3"/>
          <p:cNvSpPr>
            <a:spLocks noGrp="1"/>
          </p:cNvSpPr>
          <p:nvPr>
            <p:ph type="sldNum" sz="quarter" idx="10"/>
          </p:nvPr>
        </p:nvSpPr>
        <p:spPr/>
        <p:txBody>
          <a:bodyPr/>
          <a:lstStyle/>
          <a:p>
            <a:fld id="{0F62A424-8258-4E02-870D-C2DF644A5334}" type="slidenum">
              <a:rPr lang="en-AU" smtClean="0"/>
              <a:t>10</a:t>
            </a:fld>
            <a:endParaRPr lang="en-AU"/>
          </a:p>
        </p:txBody>
      </p:sp>
    </p:spTree>
    <p:extLst>
      <p:ext uri="{BB962C8B-B14F-4D97-AF65-F5344CB8AC3E}">
        <p14:creationId xmlns:p14="http://schemas.microsoft.com/office/powerpoint/2010/main" val="2232080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happens to your teeth when you have a sugary drink?</a:t>
            </a:r>
          </a:p>
          <a:p>
            <a:pPr marL="171450" indent="-171450">
              <a:buFont typeface="Arial" panose="020B0604020202020204" pitchFamily="34" charset="0"/>
              <a:buChar char="•"/>
            </a:pPr>
            <a:r>
              <a:rPr lang="en-AU" sz="1200" dirty="0"/>
              <a:t>Bacteria that are naturally present in your mouth break down the sugar in sugary drinks into acids.</a:t>
            </a:r>
          </a:p>
          <a:p>
            <a:pPr marL="171450" indent="-171450">
              <a:buFont typeface="Arial" panose="020B0604020202020204" pitchFamily="34" charset="0"/>
              <a:buChar char="•"/>
            </a:pPr>
            <a:r>
              <a:rPr lang="en-AU" sz="1200" dirty="0"/>
              <a:t>The acid attacks the teeth, dissolving the outer surface of tooth enamel.</a:t>
            </a:r>
          </a:p>
          <a:p>
            <a:pPr marL="171450" indent="-171450">
              <a:buFont typeface="Arial" panose="020B0604020202020204" pitchFamily="34" charset="0"/>
              <a:buChar char="•"/>
            </a:pPr>
            <a:r>
              <a:rPr lang="en-AU" sz="1200" dirty="0"/>
              <a:t>Each acid attack lasts for about 20 min. Every time you take a sip, the acid damage begins all over again.</a:t>
            </a:r>
          </a:p>
          <a:p>
            <a:pPr marL="171450" indent="-171450">
              <a:buFont typeface="Arial" panose="020B0604020202020204" pitchFamily="34" charset="0"/>
              <a:buChar char="•"/>
            </a:pPr>
            <a:r>
              <a:rPr lang="en-AU" sz="1200" dirty="0"/>
              <a:t>The regular loss of enamel can lead to cavities which exposes the inner layers of the tooth. This makes teeth sensitive and painful.</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11</a:t>
            </a:fld>
            <a:endParaRPr lang="en-AU"/>
          </a:p>
        </p:txBody>
      </p:sp>
    </p:spTree>
    <p:extLst>
      <p:ext uri="{BB962C8B-B14F-4D97-AF65-F5344CB8AC3E}">
        <p14:creationId xmlns:p14="http://schemas.microsoft.com/office/powerpoint/2010/main" val="2228017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0" i="1" dirty="0">
                <a:solidFill>
                  <a:srgbClr val="53565A"/>
                </a:solidFill>
                <a:effectLst/>
                <a:latin typeface="+mj-lt"/>
              </a:rPr>
              <a:t>Note to presenter: </a:t>
            </a:r>
            <a:r>
              <a:rPr lang="en-AU" i="1" dirty="0"/>
              <a:t>Images and answers are transitioned in slide show. You can ask participants to guess how many teaspoons of sugar are in each product before transitioning to the next slide.</a:t>
            </a:r>
          </a:p>
          <a:p>
            <a:endParaRPr lang="en-AU" dirty="0"/>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12</a:t>
            </a:fld>
            <a:endParaRPr lang="en-AU"/>
          </a:p>
        </p:txBody>
      </p:sp>
    </p:spTree>
    <p:extLst>
      <p:ext uri="{BB962C8B-B14F-4D97-AF65-F5344CB8AC3E}">
        <p14:creationId xmlns:p14="http://schemas.microsoft.com/office/powerpoint/2010/main" val="3052528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Can you guess how much sugar is in a 600mL bottle of cola?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13</a:t>
            </a:fld>
            <a:endParaRPr lang="en-AU"/>
          </a:p>
        </p:txBody>
      </p:sp>
    </p:spTree>
    <p:extLst>
      <p:ext uri="{BB962C8B-B14F-4D97-AF65-F5344CB8AC3E}">
        <p14:creationId xmlns:p14="http://schemas.microsoft.com/office/powerpoint/2010/main" val="2041111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16 teaspoons!</a:t>
            </a:r>
          </a:p>
          <a:p>
            <a:endParaRPr lang="en-AU" dirty="0"/>
          </a:p>
          <a:p>
            <a:r>
              <a:rPr lang="en-AU" dirty="0"/>
              <a:t>What about in a 600mL bottle of sports drink?</a:t>
            </a: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14</a:t>
            </a:fld>
            <a:endParaRPr lang="en-AU"/>
          </a:p>
        </p:txBody>
      </p:sp>
    </p:spTree>
    <p:extLst>
      <p:ext uri="{BB962C8B-B14F-4D97-AF65-F5344CB8AC3E}">
        <p14:creationId xmlns:p14="http://schemas.microsoft.com/office/powerpoint/2010/main" val="2117189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9 teaspoons!</a:t>
            </a:r>
          </a:p>
          <a:p>
            <a:endParaRPr lang="en-AU" dirty="0"/>
          </a:p>
          <a:p>
            <a:r>
              <a:rPr lang="en-AU" dirty="0"/>
              <a:t>How much sugar do you think is in a 500mL bottle of iced tea?</a:t>
            </a: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15</a:t>
            </a:fld>
            <a:endParaRPr lang="en-AU"/>
          </a:p>
        </p:txBody>
      </p:sp>
    </p:spTree>
    <p:extLst>
      <p:ext uri="{BB962C8B-B14F-4D97-AF65-F5344CB8AC3E}">
        <p14:creationId xmlns:p14="http://schemas.microsoft.com/office/powerpoint/2010/main" val="289545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8 teaspoons!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r>
              <a:rPr lang="en-AU" sz="1200" b="0" i="0" u="none" strike="noStrike" dirty="0">
                <a:solidFill>
                  <a:srgbClr val="53565A"/>
                </a:solidFill>
                <a:effectLst/>
                <a:latin typeface="Arial" panose="020B0604020202020204" pitchFamily="34" charset="0"/>
              </a:rPr>
              <a:t>Ice tea might pretend to be as healthy as a nice warm cuppa, but these products are more like a “tea-flavoured” sugary drink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16</a:t>
            </a:fld>
            <a:endParaRPr lang="en-AU"/>
          </a:p>
        </p:txBody>
      </p:sp>
    </p:spTree>
    <p:extLst>
      <p:ext uri="{BB962C8B-B14F-4D97-AF65-F5344CB8AC3E}">
        <p14:creationId xmlns:p14="http://schemas.microsoft.com/office/powerpoint/2010/main" val="3116019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Can you guess how much sugar is in a 250mL can of energy drink (one of the small cans)?</a:t>
            </a: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17</a:t>
            </a:fld>
            <a:endParaRPr lang="en-AU"/>
          </a:p>
        </p:txBody>
      </p:sp>
    </p:spTree>
    <p:extLst>
      <p:ext uri="{BB962C8B-B14F-4D97-AF65-F5344CB8AC3E}">
        <p14:creationId xmlns:p14="http://schemas.microsoft.com/office/powerpoint/2010/main" val="2913383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7 teaspoons! The larger cans have double this amount.</a:t>
            </a:r>
          </a:p>
          <a:p>
            <a:endParaRPr lang="en-AU" dirty="0"/>
          </a:p>
          <a:p>
            <a:r>
              <a:rPr lang="en-AU" dirty="0"/>
              <a:t>How about in a 600mL carton of iced coffee?</a:t>
            </a: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18</a:t>
            </a:fld>
            <a:endParaRPr lang="en-AU"/>
          </a:p>
        </p:txBody>
      </p:sp>
    </p:spTree>
    <p:extLst>
      <p:ext uri="{BB962C8B-B14F-4D97-AF65-F5344CB8AC3E}">
        <p14:creationId xmlns:p14="http://schemas.microsoft.com/office/powerpoint/2010/main" val="4244496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0" i="0" u="none" strike="noStrike" dirty="0">
                <a:solidFill>
                  <a:srgbClr val="53565A"/>
                </a:solidFill>
                <a:effectLst/>
                <a:latin typeface="Arial" panose="020B0604020202020204" pitchFamily="34" charset="0"/>
              </a:rPr>
              <a:t>Flavoured milks might seem like good option - it’s milk, and milk’s good for us, right? Well... yes and no.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0" i="0" u="none" strike="noStrike" dirty="0">
              <a:solidFill>
                <a:srgbClr val="53565A"/>
              </a:solidFill>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0" i="0" u="none" strike="noStrike" dirty="0">
                <a:solidFill>
                  <a:srgbClr val="53565A"/>
                </a:solidFill>
                <a:effectLst/>
                <a:latin typeface="Arial" panose="020B0604020202020204" pitchFamily="34" charset="0"/>
              </a:rPr>
              <a:t>Dairy milk contains naturally occurring sugar and healthy nutrients like protein and calcium. However, flavoured milks can also contain added sugars – up to 7 tsp in a large carton – so it’s better to choose plain milk to reap these benefits</a:t>
            </a:r>
          </a:p>
          <a:p>
            <a:endParaRPr lang="en-AU" dirty="0"/>
          </a:p>
          <a:p>
            <a:r>
              <a:rPr lang="en-AU" dirty="0"/>
              <a:t>Finally, how much sugar do you think there is in a mega slushie (1150mL)?</a:t>
            </a: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19</a:t>
            </a:fld>
            <a:endParaRPr lang="en-AU"/>
          </a:p>
        </p:txBody>
      </p:sp>
    </p:spTree>
    <p:extLst>
      <p:ext uri="{BB962C8B-B14F-4D97-AF65-F5344CB8AC3E}">
        <p14:creationId xmlns:p14="http://schemas.microsoft.com/office/powerpoint/2010/main" val="2308219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333333"/>
                </a:solidFill>
                <a:effectLst/>
                <a:latin typeface="Foco"/>
              </a:rPr>
              <a:t>Please add the name of the people on whose land you are gathered to the slide if this is known. </a:t>
            </a:r>
          </a:p>
          <a:p>
            <a:endParaRPr lang="en-AU" b="0" i="0" dirty="0">
              <a:solidFill>
                <a:srgbClr val="333333"/>
              </a:solidFill>
              <a:effectLst/>
              <a:latin typeface="Foco"/>
            </a:endParaRPr>
          </a:p>
          <a:p>
            <a:r>
              <a:rPr lang="en-AU" b="0" i="0" dirty="0">
                <a:solidFill>
                  <a:srgbClr val="333333"/>
                </a:solidFill>
                <a:effectLst/>
                <a:latin typeface="Foco"/>
              </a:rPr>
              <a:t>Find out what country you are on here: https://aiatsis.gov.au/whose-country-am-I </a:t>
            </a:r>
          </a:p>
          <a:p>
            <a:endParaRPr lang="en-AU" b="0" i="0" dirty="0">
              <a:solidFill>
                <a:srgbClr val="333333"/>
              </a:solidFill>
              <a:effectLst/>
              <a:latin typeface="Foco"/>
            </a:endParaRP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2</a:t>
            </a:fld>
            <a:endParaRPr lang="en-AU"/>
          </a:p>
        </p:txBody>
      </p:sp>
    </p:spTree>
    <p:extLst>
      <p:ext uri="{BB962C8B-B14F-4D97-AF65-F5344CB8AC3E}">
        <p14:creationId xmlns:p14="http://schemas.microsoft.com/office/powerpoint/2010/main" val="1824050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A whopping 20 teaspoons!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The World Health Organization recommends having no more than 6 teaspoons of added sugar each day. When you compare this against the amount of sugar you find in common sugary drinks, you can see why it’s not a good idea to </a:t>
            </a:r>
            <a:r>
              <a:rPr lang="en-AU"/>
              <a:t>have these every day.</a:t>
            </a:r>
            <a:endParaRPr lang="en-AU" dirty="0"/>
          </a:p>
          <a:p>
            <a:endParaRPr lang="en-AU" dirty="0"/>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20</a:t>
            </a:fld>
            <a:endParaRPr lang="en-AU"/>
          </a:p>
        </p:txBody>
      </p:sp>
    </p:spTree>
    <p:extLst>
      <p:ext uri="{BB962C8B-B14F-4D97-AF65-F5344CB8AC3E}">
        <p14:creationId xmlns:p14="http://schemas.microsoft.com/office/powerpoint/2010/main" val="1769820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0" i="0" dirty="0">
                <a:solidFill>
                  <a:srgbClr val="53565A"/>
                </a:solidFill>
                <a:effectLst/>
                <a:latin typeface="Arial" panose="020B0604020202020204" pitchFamily="34" charset="0"/>
              </a:rPr>
              <a:t>While most of us might know that soft drinks are packed with sugar, what about some of the other drinks out there that market themselves as a better option?</a:t>
            </a:r>
            <a:endParaRPr lang="en-AU" dirty="0"/>
          </a:p>
          <a:p>
            <a:endParaRPr lang="en-AU" dirty="0"/>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22</a:t>
            </a:fld>
            <a:endParaRPr lang="en-AU"/>
          </a:p>
        </p:txBody>
      </p:sp>
    </p:spTree>
    <p:extLst>
      <p:ext uri="{BB962C8B-B14F-4D97-AF65-F5344CB8AC3E}">
        <p14:creationId xmlns:p14="http://schemas.microsoft.com/office/powerpoint/2010/main" val="3319357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23</a:t>
            </a:fld>
            <a:endParaRPr lang="en-AU"/>
          </a:p>
        </p:txBody>
      </p:sp>
    </p:spTree>
    <p:extLst>
      <p:ext uri="{BB962C8B-B14F-4D97-AF65-F5344CB8AC3E}">
        <p14:creationId xmlns:p14="http://schemas.microsoft.com/office/powerpoint/2010/main" val="2640051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u="none" strike="noStrike" dirty="0">
                <a:solidFill>
                  <a:srgbClr val="53565A"/>
                </a:solidFill>
                <a:effectLst/>
                <a:latin typeface="Arial" panose="020B0604020202020204" pitchFamily="34" charset="0"/>
              </a:rPr>
              <a:t>Whole fruit is a great snack option. Yes, there’s sugar in fruit, but it’s bundled up with fibre, vitamins and antioxidants. </a:t>
            </a:r>
          </a:p>
          <a:p>
            <a:endParaRPr lang="en-AU" b="0" i="0" u="none" strike="noStrike" dirty="0">
              <a:solidFill>
                <a:srgbClr val="53565A"/>
              </a:solidFill>
              <a:effectLst/>
              <a:latin typeface="Arial" panose="020B0604020202020204" pitchFamily="34" charset="0"/>
            </a:endParaRPr>
          </a:p>
          <a:p>
            <a:r>
              <a:rPr lang="en-AU" b="0" i="0" u="none" strike="noStrike" dirty="0">
                <a:solidFill>
                  <a:srgbClr val="53565A"/>
                </a:solidFill>
                <a:effectLst/>
                <a:latin typeface="Arial" panose="020B0604020202020204" pitchFamily="34" charset="0"/>
              </a:rPr>
              <a:t>Small amount of juice = 125mL or half a cup</a:t>
            </a:r>
            <a:endParaRPr lang="en-AU" dirty="0"/>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26</a:t>
            </a:fld>
            <a:endParaRPr lang="en-AU"/>
          </a:p>
        </p:txBody>
      </p:sp>
    </p:spTree>
    <p:extLst>
      <p:ext uri="{BB962C8B-B14F-4D97-AF65-F5344CB8AC3E}">
        <p14:creationId xmlns:p14="http://schemas.microsoft.com/office/powerpoint/2010/main" val="795734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AU" dirty="0"/>
              <a:t>Plain tap water is the best drink choice. It’s cheap, quenches your thirst and has no kilojoules. </a:t>
            </a:r>
          </a:p>
          <a:p>
            <a:pPr marL="0" lvl="0" indent="0">
              <a:buFont typeface="+mj-lt"/>
              <a:buNone/>
            </a:pPr>
            <a:endParaRPr lang="en-AU" dirty="0"/>
          </a:p>
          <a:p>
            <a:pPr marL="0" lvl="0" indent="0">
              <a:buFont typeface="+mj-lt"/>
              <a:buNone/>
            </a:pPr>
            <a:r>
              <a:rPr lang="en-AU" dirty="0"/>
              <a:t>Tip: Carry a refillable water bottle with you when you’re out and about - save money and reduce waste!</a:t>
            </a:r>
          </a:p>
          <a:p>
            <a:pPr marL="0" lvl="0" indent="0">
              <a:buFont typeface="+mj-lt"/>
              <a:buNone/>
            </a:pPr>
            <a:endParaRPr lang="en-AU" dirty="0"/>
          </a:p>
          <a:p>
            <a:pPr marL="0" lvl="0" indent="0">
              <a:buFont typeface="+mj-lt"/>
              <a:buNone/>
            </a:pPr>
            <a:r>
              <a:rPr lang="en-AU" dirty="0"/>
              <a:t>Other healthy drink options are sparkling water (add lemon slices, cut up strawberries, mint or cucumber slices for extra flavour), plain reduced-fat milk or tea or coffee without added sugar. </a:t>
            </a:r>
          </a:p>
          <a:p>
            <a:pPr marL="0" lvl="0" indent="0">
              <a:buFont typeface="+mj-lt"/>
              <a:buNone/>
            </a:pPr>
            <a:endParaRPr lang="en-AU" dirty="0"/>
          </a:p>
          <a:p>
            <a:pPr marL="0" lvl="0" indent="0">
              <a:buFont typeface="+mj-lt"/>
              <a:buNone/>
            </a:pPr>
            <a:r>
              <a:rPr lang="en-AU" dirty="0"/>
              <a:t>Low-sugar drinks are also an option if you’re not quite ready to make the switch to water. Flavoured water with minimal or no added sugar has less sugar than other sugary drinks.</a:t>
            </a: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29</a:t>
            </a:fld>
            <a:endParaRPr lang="en-AU"/>
          </a:p>
        </p:txBody>
      </p:sp>
    </p:spTree>
    <p:extLst>
      <p:ext uri="{BB962C8B-B14F-4D97-AF65-F5344CB8AC3E}">
        <p14:creationId xmlns:p14="http://schemas.microsoft.com/office/powerpoint/2010/main" val="352750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we drink enough water our wee should be a pale yellow colour - like straw. Compare your urine colour to the chart on the slide.</a:t>
            </a:r>
          </a:p>
          <a:p>
            <a:endParaRPr lang="en-AU" dirty="0"/>
          </a:p>
          <a:p>
            <a:r>
              <a:rPr lang="en-AU" dirty="0"/>
              <a:t>What else can change the colour of my wee?</a:t>
            </a:r>
          </a:p>
          <a:p>
            <a:pPr marL="171450" indent="-171450">
              <a:buFont typeface="Arial" panose="020B0604020202020204" pitchFamily="34" charset="0"/>
              <a:buChar char="•"/>
            </a:pPr>
            <a:r>
              <a:rPr lang="en-AU" dirty="0"/>
              <a:t>Some foods</a:t>
            </a:r>
          </a:p>
          <a:p>
            <a:pPr marL="171450" indent="-171450">
              <a:buFont typeface="Arial" panose="020B0604020202020204" pitchFamily="34" charset="0"/>
              <a:buChar char="•"/>
            </a:pPr>
            <a:r>
              <a:rPr lang="en-AU" dirty="0"/>
              <a:t>Some medicines</a:t>
            </a:r>
          </a:p>
          <a:p>
            <a:pPr marL="171450" indent="-171450">
              <a:buFont typeface="Arial" panose="020B0604020202020204" pitchFamily="34" charset="0"/>
              <a:buChar char="•"/>
            </a:pPr>
            <a:r>
              <a:rPr lang="en-AU" dirty="0"/>
              <a:t>Some vitamins</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**This colour chart is for people with normal kidney function. These colours are a guide only. Check the colour of your wee over a week to see how much water your body needs.**</a:t>
            </a:r>
          </a:p>
          <a:p>
            <a:endParaRPr lang="en-AU" dirty="0"/>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30</a:t>
            </a:fld>
            <a:endParaRPr lang="en-AU"/>
          </a:p>
        </p:txBody>
      </p:sp>
    </p:spTree>
    <p:extLst>
      <p:ext uri="{BB962C8B-B14F-4D97-AF65-F5344CB8AC3E}">
        <p14:creationId xmlns:p14="http://schemas.microsoft.com/office/powerpoint/2010/main" val="3797283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100" kern="1200" dirty="0" err="1">
                <a:solidFill>
                  <a:schemeClr val="tx1"/>
                </a:solidFill>
                <a:effectLst/>
                <a:latin typeface="+mn-lt"/>
                <a:ea typeface="+mn-ea"/>
                <a:cs typeface="+mn-cs"/>
              </a:rPr>
              <a:t>LiveLighter’s</a:t>
            </a:r>
            <a:r>
              <a:rPr lang="en-AU" sz="1100" kern="1200" dirty="0">
                <a:solidFill>
                  <a:schemeClr val="tx1"/>
                </a:solidFill>
                <a:effectLst/>
                <a:latin typeface="+mn-lt"/>
                <a:ea typeface="+mn-ea"/>
                <a:cs typeface="+mn-cs"/>
              </a:rPr>
              <a:t> sugary</a:t>
            </a:r>
            <a:r>
              <a:rPr lang="en-AU" sz="1100" kern="1200" baseline="0" dirty="0">
                <a:solidFill>
                  <a:schemeClr val="tx1"/>
                </a:solidFill>
                <a:effectLst/>
                <a:latin typeface="+mn-lt"/>
                <a:ea typeface="+mn-ea"/>
                <a:cs typeface="+mn-cs"/>
              </a:rPr>
              <a:t> drinks calculator i</a:t>
            </a:r>
            <a:r>
              <a:rPr lang="en-AU" sz="1100" kern="1200" dirty="0">
                <a:solidFill>
                  <a:schemeClr val="tx1"/>
                </a:solidFill>
                <a:effectLst/>
                <a:latin typeface="+mn-lt"/>
                <a:ea typeface="+mn-ea"/>
                <a:cs typeface="+mn-cs"/>
              </a:rPr>
              <a:t>s an</a:t>
            </a:r>
            <a:r>
              <a:rPr lang="en-AU" sz="1100" kern="1200" baseline="0" dirty="0">
                <a:solidFill>
                  <a:schemeClr val="tx1"/>
                </a:solidFill>
                <a:effectLst/>
                <a:latin typeface="+mn-lt"/>
                <a:ea typeface="+mn-ea"/>
                <a:cs typeface="+mn-cs"/>
              </a:rPr>
              <a:t> online </a:t>
            </a:r>
            <a:r>
              <a:rPr lang="en-AU" sz="1100" kern="1200" dirty="0">
                <a:solidFill>
                  <a:schemeClr val="tx1"/>
                </a:solidFill>
                <a:effectLst/>
                <a:latin typeface="+mn-lt"/>
                <a:ea typeface="+mn-ea"/>
                <a:cs typeface="+mn-cs"/>
              </a:rPr>
              <a:t>tool that allows you to calculate how much sugar and energy you are having from sugary drinks</a:t>
            </a:r>
          </a:p>
        </p:txBody>
      </p:sp>
      <p:sp>
        <p:nvSpPr>
          <p:cNvPr id="4" name="Slide Number Placeholder 3"/>
          <p:cNvSpPr>
            <a:spLocks noGrp="1"/>
          </p:cNvSpPr>
          <p:nvPr>
            <p:ph type="sldNum" sz="quarter" idx="10"/>
          </p:nvPr>
        </p:nvSpPr>
        <p:spPr/>
        <p:txBody>
          <a:bodyPr/>
          <a:lstStyle/>
          <a:p>
            <a:fld id="{0F62A424-8258-4E02-870D-C2DF644A5334}" type="slidenum">
              <a:rPr lang="en-AU" smtClean="0"/>
              <a:t>31</a:t>
            </a:fld>
            <a:endParaRPr lang="en-AU"/>
          </a:p>
        </p:txBody>
      </p:sp>
    </p:spTree>
    <p:extLst>
      <p:ext uri="{BB962C8B-B14F-4D97-AF65-F5344CB8AC3E}">
        <p14:creationId xmlns:p14="http://schemas.microsoft.com/office/powerpoint/2010/main" val="638530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Sugary drinks are categorised</a:t>
            </a:r>
            <a:r>
              <a:rPr lang="en-AU" baseline="0" dirty="0"/>
              <a:t> as junk foods.  They are not an essential part of our diets and should only be consumed occasionally and in small amounts. </a:t>
            </a:r>
          </a:p>
          <a:p>
            <a:endParaRPr lang="en-AU" dirty="0"/>
          </a:p>
          <a:p>
            <a:r>
              <a:rPr lang="en-AU" baseline="0" dirty="0"/>
              <a:t>Sugary</a:t>
            </a:r>
            <a:r>
              <a:rPr lang="en-AU" dirty="0"/>
              <a:t> drinks are</a:t>
            </a:r>
            <a:r>
              <a:rPr lang="en-AU" baseline="0" dirty="0"/>
              <a:t> high in energy (kilojoules) and added sugars</a:t>
            </a:r>
            <a:r>
              <a:rPr lang="en-AU" dirty="0"/>
              <a:t> and</a:t>
            </a:r>
            <a:r>
              <a:rPr lang="en-AU" baseline="0" dirty="0"/>
              <a:t> they lack nutritional value (for example, vitamins, minerals and fibre).</a:t>
            </a:r>
          </a:p>
        </p:txBody>
      </p:sp>
      <p:sp>
        <p:nvSpPr>
          <p:cNvPr id="4" name="Slide Number Placeholder 3"/>
          <p:cNvSpPr>
            <a:spLocks noGrp="1"/>
          </p:cNvSpPr>
          <p:nvPr>
            <p:ph type="sldNum" sz="quarter" idx="10"/>
          </p:nvPr>
        </p:nvSpPr>
        <p:spPr/>
        <p:txBody>
          <a:bodyPr/>
          <a:lstStyle/>
          <a:p>
            <a:fld id="{0F62A424-8258-4E02-870D-C2DF644A5334}" type="slidenum">
              <a:rPr lang="en-AU" smtClean="0"/>
              <a:t>32</a:t>
            </a:fld>
            <a:endParaRPr lang="en-AU"/>
          </a:p>
        </p:txBody>
      </p:sp>
    </p:spTree>
    <p:extLst>
      <p:ext uri="{BB962C8B-B14F-4D97-AF65-F5344CB8AC3E}">
        <p14:creationId xmlns:p14="http://schemas.microsoft.com/office/powerpoint/2010/main" val="2148833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Visit the LiveLighter website for more tips, resources and interactive tools</a:t>
            </a:r>
          </a:p>
          <a:p>
            <a:endParaRPr lang="en-AU" dirty="0"/>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33</a:t>
            </a:fld>
            <a:endParaRPr lang="en-AU"/>
          </a:p>
        </p:txBody>
      </p:sp>
    </p:spTree>
    <p:extLst>
      <p:ext uri="{BB962C8B-B14F-4D97-AF65-F5344CB8AC3E}">
        <p14:creationId xmlns:p14="http://schemas.microsoft.com/office/powerpoint/2010/main" val="3271280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34</a:t>
            </a:fld>
            <a:endParaRPr lang="en-AU"/>
          </a:p>
        </p:txBody>
      </p:sp>
    </p:spTree>
    <p:extLst>
      <p:ext uri="{BB962C8B-B14F-4D97-AF65-F5344CB8AC3E}">
        <p14:creationId xmlns:p14="http://schemas.microsoft.com/office/powerpoint/2010/main" val="254033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3</a:t>
            </a:fld>
            <a:endParaRPr lang="en-AU"/>
          </a:p>
        </p:txBody>
      </p:sp>
    </p:spTree>
    <p:extLst>
      <p:ext uri="{BB962C8B-B14F-4D97-AF65-F5344CB8AC3E}">
        <p14:creationId xmlns:p14="http://schemas.microsoft.com/office/powerpoint/2010/main" val="191815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0" i="0" dirty="0">
                <a:solidFill>
                  <a:srgbClr val="007096"/>
                </a:solidFill>
                <a:effectLst/>
                <a:latin typeface="Arial" panose="020B0604020202020204" pitchFamily="34" charset="0"/>
                <a:cs typeface="Arial" panose="020B0604020202020204" pitchFamily="34" charset="0"/>
              </a:rPr>
              <a:t>We can split sugars into two groups – those that occur naturally in food and those that are added.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0" i="0" dirty="0">
              <a:solidFill>
                <a:srgbClr val="007096"/>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0" i="0" dirty="0">
                <a:solidFill>
                  <a:srgbClr val="007096"/>
                </a:solidFill>
                <a:effectLst/>
                <a:latin typeface="Arial" panose="020B0604020202020204" pitchFamily="34" charset="0"/>
                <a:cs typeface="Arial" panose="020B0604020202020204" pitchFamily="34" charset="0"/>
              </a:rPr>
              <a:t>Fruit, milk, yoghurt and cheese contain naturally occurring sugars</a:t>
            </a:r>
            <a:r>
              <a:rPr lang="en-AU" b="0" i="0" dirty="0">
                <a:solidFill>
                  <a:srgbClr val="53565A"/>
                </a:solidFill>
                <a:effectLst/>
                <a:latin typeface="Arial" panose="020B0604020202020204" pitchFamily="34" charset="0"/>
                <a:cs typeface="Arial" panose="020B0604020202020204" pitchFamily="34" charset="0"/>
              </a:rPr>
              <a:t>. These foods also have nutrients like protein, calcium, fibre, vitamins and minerals. </a:t>
            </a:r>
            <a:r>
              <a:rPr lang="en-AU" b="0" i="0" dirty="0">
                <a:latin typeface="Arial" panose="020B0604020202020204" pitchFamily="34" charset="0"/>
                <a:cs typeface="Arial" panose="020B0604020202020204" pitchFamily="34" charset="0"/>
              </a:rPr>
              <a:t>The sugars found naturally in fruit and plain milk and yoghurt are NOT bad for health a</a:t>
            </a:r>
            <a:r>
              <a:rPr lang="en-AU" b="0" i="0" dirty="0">
                <a:solidFill>
                  <a:srgbClr val="53565A"/>
                </a:solidFill>
                <a:effectLst/>
                <a:latin typeface="Arial" panose="020B0604020202020204" pitchFamily="34" charset="0"/>
                <a:cs typeface="Arial" panose="020B0604020202020204" pitchFamily="34" charset="0"/>
              </a:rPr>
              <a:t>nd these foods are good options to have every day.</a:t>
            </a:r>
          </a:p>
          <a:p>
            <a:pPr algn="l"/>
            <a:endParaRPr lang="en-AU" b="0" i="0" dirty="0">
              <a:solidFill>
                <a:srgbClr val="53565A"/>
              </a:solidFill>
              <a:effectLst/>
              <a:latin typeface="Arial" panose="020B0604020202020204" pitchFamily="34" charset="0"/>
              <a:cs typeface="Arial" panose="020B0604020202020204" pitchFamily="34" charset="0"/>
            </a:endParaRPr>
          </a:p>
          <a:p>
            <a:pPr algn="l"/>
            <a:r>
              <a:rPr lang="en-AU" b="0" i="0" dirty="0">
                <a:solidFill>
                  <a:srgbClr val="007096"/>
                </a:solidFill>
                <a:effectLst/>
                <a:latin typeface="Arial" panose="020B0604020202020204" pitchFamily="34" charset="0"/>
                <a:cs typeface="Arial" panose="020B0604020202020204" pitchFamily="34" charset="0"/>
              </a:rPr>
              <a:t>Ultra-processed foods and drinks contain added sugars</a:t>
            </a:r>
            <a:r>
              <a:rPr lang="en-AU" b="0" i="0" dirty="0">
                <a:solidFill>
                  <a:srgbClr val="53565A"/>
                </a:solidFill>
                <a:effectLst/>
                <a:latin typeface="Arial" panose="020B0604020202020204" pitchFamily="34" charset="0"/>
                <a:cs typeface="Arial" panose="020B0604020202020204" pitchFamily="34" charset="0"/>
              </a:rPr>
              <a:t>. These foods are high in energy (kilojoules) and don't have the nutrients our body needs. While it’s fine to have these foods occasionally, it’s better for our health not to have them every day. </a:t>
            </a:r>
          </a:p>
          <a:p>
            <a:pPr algn="l"/>
            <a:endParaRPr lang="en-AU" b="0" i="1" dirty="0">
              <a:solidFill>
                <a:srgbClr val="53565A"/>
              </a:solidFill>
              <a:effectLst/>
              <a:latin typeface="Arial" panose="020B0604020202020204" pitchFamily="34" charset="0"/>
            </a:endParaRPr>
          </a:p>
          <a:p>
            <a:pPr algn="l"/>
            <a:endParaRPr lang="en-AU" b="0" i="0" dirty="0">
              <a:solidFill>
                <a:srgbClr val="53565A"/>
              </a:solidFill>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4</a:t>
            </a:fld>
            <a:endParaRPr lang="en-AU"/>
          </a:p>
        </p:txBody>
      </p:sp>
    </p:spTree>
    <p:extLst>
      <p:ext uri="{BB962C8B-B14F-4D97-AF65-F5344CB8AC3E}">
        <p14:creationId xmlns:p14="http://schemas.microsoft.com/office/powerpoint/2010/main" val="268444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Aussies are bombarded with a huge amount of marketing for sugary foods and drinks every day. What these companies don’t advertise is the impact that having too much sugar can have on our health.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Having too much added sugar, particularly when it’s from sugary drinks, can cause tooth decay and contribute to weight gain, increasing the risk of heart disease, type 2 diabetes, fatty liver disease and 13 types of cancer.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0F62A424-8258-4E02-870D-C2DF644A5334}" type="slidenum">
              <a:rPr lang="en-AU" smtClean="0"/>
              <a:t>5</a:t>
            </a:fld>
            <a:endParaRPr lang="en-AU"/>
          </a:p>
        </p:txBody>
      </p:sp>
    </p:spTree>
    <p:extLst>
      <p:ext uri="{BB962C8B-B14F-4D97-AF65-F5344CB8AC3E}">
        <p14:creationId xmlns:p14="http://schemas.microsoft.com/office/powerpoint/2010/main" val="4294206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0" i="0" dirty="0">
                <a:solidFill>
                  <a:srgbClr val="53565A"/>
                </a:solidFill>
                <a:effectLst/>
                <a:latin typeface="Arial" panose="020B0604020202020204" pitchFamily="34" charset="0"/>
              </a:rPr>
              <a:t>Sugar may be hidden on the ingredients list under a different name. Food marketers know that people are trying to eat less sugar and so they use sneaky names for sugar to make us think that a product is healthier than it actually 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0" i="0" dirty="0">
              <a:solidFill>
                <a:srgbClr val="53565A"/>
              </a:solidFill>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0" i="0" dirty="0">
                <a:solidFill>
                  <a:srgbClr val="53565A"/>
                </a:solidFill>
                <a:effectLst/>
                <a:latin typeface="Arial" panose="020B0604020202020204" pitchFamily="34" charset="0"/>
              </a:rPr>
              <a:t>Ingredients like fruit juice concentrate, maple syrup, honey and rice malt syrup are all just different names for sugar!</a:t>
            </a:r>
          </a:p>
        </p:txBody>
      </p:sp>
      <p:sp>
        <p:nvSpPr>
          <p:cNvPr id="4" name="Slide Number Placeholder 3"/>
          <p:cNvSpPr>
            <a:spLocks noGrp="1"/>
          </p:cNvSpPr>
          <p:nvPr>
            <p:ph type="sldNum" sz="quarter" idx="10"/>
          </p:nvPr>
        </p:nvSpPr>
        <p:spPr/>
        <p:txBody>
          <a:bodyPr/>
          <a:lstStyle/>
          <a:p>
            <a:fld id="{38F4E565-34A0-C645-AF10-2D50A3DD5B50}" type="slidenum">
              <a:rPr lang="en-US" smtClean="0"/>
              <a:t>6</a:t>
            </a:fld>
            <a:endParaRPr lang="en-US"/>
          </a:p>
        </p:txBody>
      </p:sp>
    </p:spTree>
    <p:extLst>
      <p:ext uri="{BB962C8B-B14F-4D97-AF65-F5344CB8AC3E}">
        <p14:creationId xmlns:p14="http://schemas.microsoft.com/office/powerpoint/2010/main" val="3475035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 real food product for a snack bar aimed at young children 12 months and over.</a:t>
            </a:r>
          </a:p>
          <a:p>
            <a:endParaRPr lang="en-AU" dirty="0"/>
          </a:p>
          <a:p>
            <a:r>
              <a:rPr lang="en-AU" dirty="0"/>
              <a:t>How many different names for sugar can you see listed in the ingredients list?</a:t>
            </a: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7</a:t>
            </a:fld>
            <a:endParaRPr lang="en-AU"/>
          </a:p>
        </p:txBody>
      </p:sp>
    </p:spTree>
    <p:extLst>
      <p:ext uri="{BB962C8B-B14F-4D97-AF65-F5344CB8AC3E}">
        <p14:creationId xmlns:p14="http://schemas.microsoft.com/office/powerpoint/2010/main" val="3435634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8</a:t>
            </a:fld>
            <a:endParaRPr lang="en-AU"/>
          </a:p>
        </p:txBody>
      </p:sp>
    </p:spTree>
    <p:extLst>
      <p:ext uri="{BB962C8B-B14F-4D97-AF65-F5344CB8AC3E}">
        <p14:creationId xmlns:p14="http://schemas.microsoft.com/office/powerpoint/2010/main" val="3110100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0" i="0" dirty="0">
                <a:solidFill>
                  <a:srgbClr val="53565A"/>
                </a:solidFill>
                <a:effectLst/>
                <a:latin typeface="Arial" panose="020B0604020202020204" pitchFamily="34" charset="0"/>
              </a:rPr>
              <a:t>Sugary drinks are the biggest source of added sugar in Aussie diets. </a:t>
            </a:r>
            <a:endParaRPr lang="en-AU" dirty="0"/>
          </a:p>
          <a:p>
            <a:endParaRPr lang="en-AU" baseline="0" dirty="0"/>
          </a:p>
          <a:p>
            <a:r>
              <a:rPr lang="en-AU" baseline="0" dirty="0"/>
              <a:t>While many people will think of soft drink when they think of sugary drinks, they comes in lots of other forms. Examples include:</a:t>
            </a:r>
          </a:p>
          <a:p>
            <a:pPr marL="171450" indent="-171450">
              <a:buFont typeface="Arial" panose="020B0604020202020204" pitchFamily="34" charset="0"/>
              <a:buChar char="•"/>
            </a:pPr>
            <a:r>
              <a:rPr lang="en-AU" baseline="0" dirty="0"/>
              <a:t>Sport drinks</a:t>
            </a:r>
          </a:p>
          <a:p>
            <a:pPr marL="171450" indent="-171450">
              <a:buFont typeface="Arial" panose="020B0604020202020204" pitchFamily="34" charset="0"/>
              <a:buChar char="•"/>
            </a:pPr>
            <a:r>
              <a:rPr lang="en-AU" baseline="0" dirty="0"/>
              <a:t>Energy drinks</a:t>
            </a:r>
          </a:p>
          <a:p>
            <a:pPr marL="171450" indent="-171450">
              <a:buFont typeface="Arial" panose="020B0604020202020204" pitchFamily="34" charset="0"/>
              <a:buChar char="•"/>
            </a:pPr>
            <a:r>
              <a:rPr lang="en-AU" baseline="0" dirty="0"/>
              <a:t>Sweetened ice tea</a:t>
            </a:r>
          </a:p>
          <a:p>
            <a:pPr marL="171450" indent="-171450">
              <a:buFont typeface="Arial" panose="020B0604020202020204" pitchFamily="34" charset="0"/>
              <a:buChar char="•"/>
            </a:pPr>
            <a:r>
              <a:rPr lang="en-AU" baseline="0" dirty="0"/>
              <a:t>Fruit drinks</a:t>
            </a:r>
          </a:p>
          <a:p>
            <a:pPr marL="171450" indent="-171450">
              <a:buFont typeface="Arial" panose="020B0604020202020204" pitchFamily="34" charset="0"/>
              <a:buChar char="•"/>
            </a:pPr>
            <a:r>
              <a:rPr lang="en-AU" baseline="0" dirty="0"/>
              <a:t>Slushies </a:t>
            </a:r>
          </a:p>
          <a:p>
            <a:pPr marL="171450" indent="-171450">
              <a:buFont typeface="Arial" panose="020B0604020202020204" pitchFamily="34" charset="0"/>
              <a:buChar char="•"/>
            </a:pPr>
            <a:r>
              <a:rPr lang="en-AU" baseline="0" dirty="0"/>
              <a:t>Flavoured milk</a:t>
            </a:r>
          </a:p>
          <a:p>
            <a:pPr marL="171450" indent="-171450">
              <a:buFont typeface="Arial" panose="020B0604020202020204" pitchFamily="34" charset="0"/>
              <a:buChar char="•"/>
            </a:pPr>
            <a:r>
              <a:rPr lang="en-AU" baseline="0" dirty="0"/>
              <a:t>100% fruit juice if quantities are greater than 125ml (1/2 cup) – this is due to the high amount of sugar and energy it provides. </a:t>
            </a:r>
            <a:br>
              <a:rPr lang="en-AU" baseline="0" dirty="0"/>
            </a:br>
            <a:endParaRPr lang="en-AU" baseline="0" dirty="0"/>
          </a:p>
          <a:p>
            <a:pPr marL="0" indent="0">
              <a:buFont typeface="Arial" panose="020B0604020202020204" pitchFamily="34" charset="0"/>
              <a:buNone/>
            </a:pPr>
            <a:endParaRPr lang="en-AU" baseline="0" dirty="0"/>
          </a:p>
        </p:txBody>
      </p:sp>
      <p:sp>
        <p:nvSpPr>
          <p:cNvPr id="4" name="Slide Number Placeholder 3"/>
          <p:cNvSpPr>
            <a:spLocks noGrp="1"/>
          </p:cNvSpPr>
          <p:nvPr>
            <p:ph type="sldNum" sz="quarter" idx="10"/>
          </p:nvPr>
        </p:nvSpPr>
        <p:spPr/>
        <p:txBody>
          <a:bodyPr/>
          <a:lstStyle/>
          <a:p>
            <a:fld id="{0F62A424-8258-4E02-870D-C2DF644A5334}" type="slidenum">
              <a:rPr lang="en-AU" smtClean="0"/>
              <a:t>9</a:t>
            </a:fld>
            <a:endParaRPr lang="en-AU"/>
          </a:p>
        </p:txBody>
      </p:sp>
    </p:spTree>
    <p:extLst>
      <p:ext uri="{BB962C8B-B14F-4D97-AF65-F5344CB8AC3E}">
        <p14:creationId xmlns:p14="http://schemas.microsoft.com/office/powerpoint/2010/main" val="306089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411510"/>
            <a:ext cx="9144000" cy="1458162"/>
          </a:xfrm>
          <a:solidFill>
            <a:srgbClr val="007096"/>
          </a:solidFill>
        </p:spPr>
        <p:txBody>
          <a:bodyPr/>
          <a:lstStyle>
            <a:lvl1pPr algn="ctr">
              <a:defRPr>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1977684"/>
            <a:ext cx="6400800" cy="140415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8" name="Rectangle 7"/>
          <p:cNvSpPr/>
          <p:nvPr userDrawn="1"/>
        </p:nvSpPr>
        <p:spPr>
          <a:xfrm>
            <a:off x="0" y="4037492"/>
            <a:ext cx="9144000" cy="108012"/>
          </a:xfrm>
          <a:prstGeom prst="rect">
            <a:avLst/>
          </a:prstGeom>
          <a:solidFill>
            <a:srgbClr val="007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close up of a sign&#10;&#10;Description automatically generated">
            <a:extLst>
              <a:ext uri="{FF2B5EF4-FFF2-40B4-BE49-F238E27FC236}">
                <a16:creationId xmlns:a16="http://schemas.microsoft.com/office/drawing/2014/main" id="{23A26D1E-6E5B-4654-B538-EFAB3C211F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8880" y="4209580"/>
            <a:ext cx="2407040" cy="923573"/>
          </a:xfrm>
          <a:prstGeom prst="rect">
            <a:avLst/>
          </a:prstGeom>
        </p:spPr>
      </p:pic>
      <p:pic>
        <p:nvPicPr>
          <p:cNvPr id="7" name="Picture 6">
            <a:extLst>
              <a:ext uri="{FF2B5EF4-FFF2-40B4-BE49-F238E27FC236}">
                <a16:creationId xmlns:a16="http://schemas.microsoft.com/office/drawing/2014/main" id="{E5A5C18E-3BB3-304D-FD19-860501CFE72B}"/>
              </a:ext>
            </a:extLst>
          </p:cNvPr>
          <p:cNvPicPr>
            <a:picLocks noChangeAspect="1"/>
          </p:cNvPicPr>
          <p:nvPr userDrawn="1"/>
        </p:nvPicPr>
        <p:blipFill>
          <a:blip r:embed="rId3"/>
          <a:stretch>
            <a:fillRect/>
          </a:stretch>
        </p:blipFill>
        <p:spPr>
          <a:xfrm>
            <a:off x="251520" y="4384829"/>
            <a:ext cx="3962743" cy="573074"/>
          </a:xfrm>
          <a:prstGeom prst="rect">
            <a:avLst/>
          </a:prstGeom>
        </p:spPr>
      </p:pic>
    </p:spTree>
    <p:extLst>
      <p:ext uri="{BB962C8B-B14F-4D97-AF65-F5344CB8AC3E}">
        <p14:creationId xmlns:p14="http://schemas.microsoft.com/office/powerpoint/2010/main" val="3694973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96"/>
                </a:solidFill>
              </a:defRPr>
            </a:lvl1pPr>
          </a:lstStyle>
          <a:p>
            <a:r>
              <a:rPr lang="en-US" dirty="0"/>
              <a:t>Click to edit Master title style</a:t>
            </a:r>
            <a:endParaRPr lang="en-AU" dirty="0"/>
          </a:p>
        </p:txBody>
      </p:sp>
      <p:sp>
        <p:nvSpPr>
          <p:cNvPr id="3" name="Content Placeholder 2"/>
          <p:cNvSpPr>
            <a:spLocks noGrp="1"/>
          </p:cNvSpPr>
          <p:nvPr>
            <p:ph sz="half" idx="1"/>
          </p:nvPr>
        </p:nvSpPr>
        <p:spPr>
          <a:xfrm>
            <a:off x="457200" y="1200151"/>
            <a:ext cx="4038600" cy="3394472"/>
          </a:xfrm>
        </p:spPr>
        <p:txBody>
          <a:bodyPr/>
          <a:lstStyle>
            <a:lvl1pPr>
              <a:buClr>
                <a:srgbClr val="007096"/>
              </a:buClr>
              <a:defRPr sz="2800"/>
            </a:lvl1pPr>
            <a:lvl2pPr>
              <a:buClr>
                <a:srgbClr val="007096"/>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200151"/>
            <a:ext cx="4038600" cy="3394472"/>
          </a:xfrm>
        </p:spPr>
        <p:txBody>
          <a:bodyPr/>
          <a:lstStyle>
            <a:lvl1pPr>
              <a:buClr>
                <a:srgbClr val="007096"/>
              </a:buClr>
              <a:defRPr sz="2800"/>
            </a:lvl1pPr>
            <a:lvl2pPr>
              <a:buClr>
                <a:srgbClr val="007096"/>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191114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96"/>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457200" y="1180039"/>
            <a:ext cx="4040188"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39774"/>
            <a:ext cx="4040188" cy="2504184"/>
          </a:xfrm>
        </p:spPr>
        <p:txBody>
          <a:bodyPr/>
          <a:lstStyle>
            <a:lvl1pPr>
              <a:buClr>
                <a:srgbClr val="007096"/>
              </a:buClr>
              <a:defRPr sz="2400"/>
            </a:lvl1pPr>
            <a:lvl2pPr>
              <a:buClr>
                <a:srgbClr val="007096"/>
              </a:buCl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6" y="1180039"/>
            <a:ext cx="4041775" cy="7003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939774"/>
            <a:ext cx="4041775" cy="2504184"/>
          </a:xfrm>
        </p:spPr>
        <p:txBody>
          <a:bodyPr/>
          <a:lstStyle>
            <a:lvl1pPr>
              <a:buClr>
                <a:srgbClr val="007096"/>
              </a:buClr>
              <a:defRPr sz="2400"/>
            </a:lvl1pPr>
            <a:lvl2pPr>
              <a:buClr>
                <a:srgbClr val="007096"/>
              </a:buCl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945870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23254"/>
            <a:ext cx="3008313" cy="871538"/>
          </a:xfrm>
        </p:spPr>
        <p:txBody>
          <a:bodyPr anchor="b"/>
          <a:lstStyle>
            <a:lvl1pPr algn="l">
              <a:defRPr sz="2000" b="1">
                <a:solidFill>
                  <a:srgbClr val="007096"/>
                </a:solidFill>
              </a:defRPr>
            </a:lvl1pPr>
          </a:lstStyle>
          <a:p>
            <a:r>
              <a:rPr lang="en-US" dirty="0"/>
              <a:t>Click to edit Master title style</a:t>
            </a:r>
            <a:endParaRPr lang="en-AU" dirty="0"/>
          </a:p>
        </p:txBody>
      </p:sp>
      <p:sp>
        <p:nvSpPr>
          <p:cNvPr id="3" name="Content Placeholder 2"/>
          <p:cNvSpPr>
            <a:spLocks noGrp="1"/>
          </p:cNvSpPr>
          <p:nvPr>
            <p:ph idx="1"/>
          </p:nvPr>
        </p:nvSpPr>
        <p:spPr>
          <a:xfrm>
            <a:off x="3575050" y="411509"/>
            <a:ext cx="5111750" cy="4032449"/>
          </a:xfrm>
        </p:spPr>
        <p:txBody>
          <a:bodyPr/>
          <a:lstStyle>
            <a:lvl1pPr>
              <a:buClr>
                <a:srgbClr val="007096"/>
              </a:buClr>
              <a:defRPr sz="3200"/>
            </a:lvl1pPr>
            <a:lvl2pPr>
              <a:buClr>
                <a:srgbClr val="007096"/>
              </a:buCl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57201" y="1419622"/>
            <a:ext cx="3008313" cy="30243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308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5188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07046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41610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39502"/>
            <a:ext cx="8229600" cy="4109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8020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Subtitle 2"/>
          <p:cNvSpPr>
            <a:spLocks noGrp="1"/>
          </p:cNvSpPr>
          <p:nvPr>
            <p:ph type="subTitle" idx="13"/>
          </p:nvPr>
        </p:nvSpPr>
        <p:spPr>
          <a:xfrm>
            <a:off x="1371600" y="2139702"/>
            <a:ext cx="6400800" cy="2088232"/>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4" name="Title 1"/>
          <p:cNvSpPr>
            <a:spLocks noGrp="1"/>
          </p:cNvSpPr>
          <p:nvPr>
            <p:ph type="ctrTitle"/>
          </p:nvPr>
        </p:nvSpPr>
        <p:spPr>
          <a:xfrm>
            <a:off x="0" y="411510"/>
            <a:ext cx="9144000" cy="1458162"/>
          </a:xfrm>
          <a:solidFill>
            <a:srgbClr val="007096"/>
          </a:solidFill>
        </p:spPr>
        <p:txBody>
          <a:bodyPr/>
          <a:lstStyle>
            <a:lvl1pPr algn="ctr">
              <a:defRPr>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510533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0" y="1"/>
            <a:ext cx="9144000" cy="4011910"/>
          </a:xfrm>
          <a:solidFill>
            <a:srgbClr val="007096"/>
          </a:solidFill>
        </p:spPr>
        <p:txBody>
          <a:bodyPr/>
          <a:lstStyle>
            <a:lvl1pPr algn="ctr">
              <a:defRPr>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221293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96"/>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buClr>
                <a:srgbClr val="007096"/>
              </a:buClr>
              <a:defRPr/>
            </a:lvl1pPr>
            <a:lvl2pPr>
              <a:buClr>
                <a:srgbClr val="007096"/>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6302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96"/>
                </a:solidFill>
              </a:defRPr>
            </a:lvl1pPr>
          </a:lstStyle>
          <a:p>
            <a:r>
              <a:rPr lang="en-US" dirty="0"/>
              <a:t>Click to edit Master title style</a:t>
            </a:r>
            <a:endParaRPr lang="en-AU" dirty="0"/>
          </a:p>
        </p:txBody>
      </p:sp>
    </p:spTree>
    <p:extLst>
      <p:ext uri="{BB962C8B-B14F-4D97-AF65-F5344CB8AC3E}">
        <p14:creationId xmlns:p14="http://schemas.microsoft.com/office/powerpoint/2010/main" val="4019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83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2CB035-3BFB-424E-A9AF-161813411384}"/>
              </a:ext>
            </a:extLst>
          </p:cNvPr>
          <p:cNvSpPr/>
          <p:nvPr userDrawn="1"/>
        </p:nvSpPr>
        <p:spPr>
          <a:xfrm>
            <a:off x="6732240" y="4227934"/>
            <a:ext cx="223224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buClr>
                <a:srgbClr val="007096"/>
              </a:buClr>
              <a:defRPr/>
            </a:lvl1pPr>
            <a:lvl2pPr>
              <a:buClr>
                <a:srgbClr val="007096"/>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98011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2CB035-3BFB-424E-A9AF-161813411384}"/>
              </a:ext>
            </a:extLst>
          </p:cNvPr>
          <p:cNvSpPr/>
          <p:nvPr userDrawn="1"/>
        </p:nvSpPr>
        <p:spPr>
          <a:xfrm>
            <a:off x="6732240" y="4227934"/>
            <a:ext cx="223224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110638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2CB035-3BFB-424E-A9AF-161813411384}"/>
              </a:ext>
            </a:extLst>
          </p:cNvPr>
          <p:cNvSpPr/>
          <p:nvPr userDrawn="1"/>
        </p:nvSpPr>
        <p:spPr>
          <a:xfrm>
            <a:off x="6732240" y="4227934"/>
            <a:ext cx="223224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1605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23528" y="205979"/>
            <a:ext cx="8496944"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AU" altLang="en-US" dirty="0"/>
          </a:p>
        </p:txBody>
      </p:sp>
      <p:sp>
        <p:nvSpPr>
          <p:cNvPr id="1027" name="Text Placeholder 2"/>
          <p:cNvSpPr>
            <a:spLocks noGrp="1"/>
          </p:cNvSpPr>
          <p:nvPr>
            <p:ph type="body" idx="1"/>
          </p:nvPr>
        </p:nvSpPr>
        <p:spPr bwMode="auto">
          <a:xfrm>
            <a:off x="323528" y="1200150"/>
            <a:ext cx="8496944" cy="327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AU" altLang="en-US" dirty="0"/>
          </a:p>
        </p:txBody>
      </p:sp>
      <p:sp>
        <p:nvSpPr>
          <p:cNvPr id="2" name="Rectangle 1"/>
          <p:cNvSpPr/>
          <p:nvPr userDrawn="1"/>
        </p:nvSpPr>
        <p:spPr>
          <a:xfrm>
            <a:off x="0" y="4876006"/>
            <a:ext cx="9144000" cy="267494"/>
          </a:xfrm>
          <a:prstGeom prst="rect">
            <a:avLst/>
          </a:prstGeom>
          <a:solidFill>
            <a:srgbClr val="007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userDrawn="1"/>
        </p:nvSpPr>
        <p:spPr>
          <a:xfrm>
            <a:off x="7327551" y="4866501"/>
            <a:ext cx="1870784" cy="276999"/>
          </a:xfrm>
          <a:prstGeom prst="rect">
            <a:avLst/>
          </a:prstGeom>
          <a:noFill/>
        </p:spPr>
        <p:txBody>
          <a:bodyPr wrap="square" rtlCol="0">
            <a:spAutoFit/>
          </a:bodyPr>
          <a:lstStyle/>
          <a:p>
            <a:r>
              <a:rPr lang="en-AU" sz="1200" dirty="0">
                <a:solidFill>
                  <a:schemeClr val="bg1"/>
                </a:solidFill>
                <a:latin typeface="Arial" panose="020B0604020202020204" pitchFamily="34" charset="0"/>
                <a:cs typeface="Arial" panose="020B0604020202020204" pitchFamily="34" charset="0"/>
              </a:rPr>
              <a:t>livelighter.com.au</a:t>
            </a:r>
          </a:p>
        </p:txBody>
      </p:sp>
      <p:pic>
        <p:nvPicPr>
          <p:cNvPr id="8" name="Picture 7" descr="A close up of a sign&#10;&#10;Description automatically generated">
            <a:extLst>
              <a:ext uri="{FF2B5EF4-FFF2-40B4-BE49-F238E27FC236}">
                <a16:creationId xmlns:a16="http://schemas.microsoft.com/office/drawing/2014/main" id="{BBDB62B8-6A77-4B3D-A804-66C51822847E}"/>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7667" t="20141" r="7653" b="19670"/>
          <a:stretch/>
        </p:blipFill>
        <p:spPr>
          <a:xfrm>
            <a:off x="7142763" y="4381793"/>
            <a:ext cx="1708945" cy="466076"/>
          </a:xfrm>
          <a:prstGeom prst="rect">
            <a:avLst/>
          </a:prstGeom>
        </p:spPr>
      </p:pic>
    </p:spTree>
  </p:cSld>
  <p:clrMap bg1="lt1" tx1="dk1" bg2="lt2" tx2="dk2" accent1="accent1" accent2="accent2" accent3="accent3" accent4="accent4" accent5="accent5" accent6="accent6" hlink="hlink" folHlink="folHlink"/>
  <p:sldLayoutIdLst>
    <p:sldLayoutId id="2147491255" r:id="rId1"/>
    <p:sldLayoutId id="2147491256" r:id="rId2"/>
    <p:sldLayoutId id="2147491326" r:id="rId3"/>
    <p:sldLayoutId id="2147491195" r:id="rId4"/>
    <p:sldLayoutId id="2147491198" r:id="rId5"/>
    <p:sldLayoutId id="2147491199" r:id="rId6"/>
    <p:sldLayoutId id="2147491323" r:id="rId7"/>
    <p:sldLayoutId id="2147491324" r:id="rId8"/>
    <p:sldLayoutId id="2147491325" r:id="rId9"/>
    <p:sldLayoutId id="2147491196" r:id="rId10"/>
    <p:sldLayoutId id="2147491197" r:id="rId11"/>
    <p:sldLayoutId id="2147491200" r:id="rId12"/>
    <p:sldLayoutId id="2147491201" r:id="rId13"/>
    <p:sldLayoutId id="2147491202" r:id="rId14"/>
    <p:sldLayoutId id="2147491203" r:id="rId15"/>
    <p:sldLayoutId id="2147491204" r:id="rId16"/>
  </p:sldLayoutIdLst>
  <p:txStyles>
    <p:titleStyle>
      <a:lvl1pPr algn="l" rtl="0" eaLnBrk="0" fontAlgn="base" hangingPunct="0">
        <a:spcBef>
          <a:spcPct val="0"/>
        </a:spcBef>
        <a:spcAft>
          <a:spcPct val="0"/>
        </a:spcAft>
        <a:defRPr sz="4400" b="1" kern="1200">
          <a:solidFill>
            <a:srgbClr val="007096"/>
          </a:solidFill>
          <a:latin typeface="Arial" pitchFamily="34" charset="0"/>
          <a:ea typeface="+mj-ea"/>
          <a:cs typeface="Arial" pitchFamily="34" charset="0"/>
        </a:defRPr>
      </a:lvl1pPr>
      <a:lvl2pPr algn="l" rtl="0" eaLnBrk="0" fontAlgn="base" hangingPunct="0">
        <a:spcBef>
          <a:spcPct val="0"/>
        </a:spcBef>
        <a:spcAft>
          <a:spcPct val="0"/>
        </a:spcAft>
        <a:defRPr sz="4400" b="1">
          <a:solidFill>
            <a:srgbClr val="0091B4"/>
          </a:solidFill>
          <a:latin typeface="Arial" pitchFamily="34" charset="0"/>
          <a:cs typeface="Arial" pitchFamily="34" charset="0"/>
        </a:defRPr>
      </a:lvl2pPr>
      <a:lvl3pPr algn="l" rtl="0" eaLnBrk="0" fontAlgn="base" hangingPunct="0">
        <a:spcBef>
          <a:spcPct val="0"/>
        </a:spcBef>
        <a:spcAft>
          <a:spcPct val="0"/>
        </a:spcAft>
        <a:defRPr sz="4400" b="1">
          <a:solidFill>
            <a:srgbClr val="0091B4"/>
          </a:solidFill>
          <a:latin typeface="Arial" pitchFamily="34" charset="0"/>
          <a:cs typeface="Arial" pitchFamily="34" charset="0"/>
        </a:defRPr>
      </a:lvl3pPr>
      <a:lvl4pPr algn="l" rtl="0" eaLnBrk="0" fontAlgn="base" hangingPunct="0">
        <a:spcBef>
          <a:spcPct val="0"/>
        </a:spcBef>
        <a:spcAft>
          <a:spcPct val="0"/>
        </a:spcAft>
        <a:defRPr sz="4400" b="1">
          <a:solidFill>
            <a:srgbClr val="0091B4"/>
          </a:solidFill>
          <a:latin typeface="Arial" pitchFamily="34" charset="0"/>
          <a:cs typeface="Arial" pitchFamily="34" charset="0"/>
        </a:defRPr>
      </a:lvl4pPr>
      <a:lvl5pPr algn="l" rtl="0" eaLnBrk="0" fontAlgn="base" hangingPunct="0">
        <a:spcBef>
          <a:spcPct val="0"/>
        </a:spcBef>
        <a:spcAft>
          <a:spcPct val="0"/>
        </a:spcAft>
        <a:defRPr sz="4400" b="1">
          <a:solidFill>
            <a:srgbClr val="0091B4"/>
          </a:solidFill>
          <a:latin typeface="Arial" pitchFamily="34" charset="0"/>
          <a:cs typeface="Arial" pitchFamily="34" charset="0"/>
        </a:defRPr>
      </a:lvl5pPr>
      <a:lvl6pPr marL="457200" algn="l" rtl="0" fontAlgn="base">
        <a:spcBef>
          <a:spcPct val="0"/>
        </a:spcBef>
        <a:spcAft>
          <a:spcPct val="0"/>
        </a:spcAft>
        <a:defRPr sz="4400" b="1">
          <a:solidFill>
            <a:srgbClr val="0091B4"/>
          </a:solidFill>
          <a:latin typeface="Arial" pitchFamily="34" charset="0"/>
          <a:cs typeface="Arial" pitchFamily="34" charset="0"/>
        </a:defRPr>
      </a:lvl6pPr>
      <a:lvl7pPr marL="914400" algn="l" rtl="0" fontAlgn="base">
        <a:spcBef>
          <a:spcPct val="0"/>
        </a:spcBef>
        <a:spcAft>
          <a:spcPct val="0"/>
        </a:spcAft>
        <a:defRPr sz="4400" b="1">
          <a:solidFill>
            <a:srgbClr val="0091B4"/>
          </a:solidFill>
          <a:latin typeface="Arial" pitchFamily="34" charset="0"/>
          <a:cs typeface="Arial" pitchFamily="34" charset="0"/>
        </a:defRPr>
      </a:lvl7pPr>
      <a:lvl8pPr marL="1371600" algn="l" rtl="0" fontAlgn="base">
        <a:spcBef>
          <a:spcPct val="0"/>
        </a:spcBef>
        <a:spcAft>
          <a:spcPct val="0"/>
        </a:spcAft>
        <a:defRPr sz="4400" b="1">
          <a:solidFill>
            <a:srgbClr val="0091B4"/>
          </a:solidFill>
          <a:latin typeface="Arial" pitchFamily="34" charset="0"/>
          <a:cs typeface="Arial" pitchFamily="34" charset="0"/>
        </a:defRPr>
      </a:lvl8pPr>
      <a:lvl9pPr marL="1828800" algn="l" rtl="0" fontAlgn="base">
        <a:spcBef>
          <a:spcPct val="0"/>
        </a:spcBef>
        <a:spcAft>
          <a:spcPct val="0"/>
        </a:spcAft>
        <a:defRPr sz="4400" b="1">
          <a:solidFill>
            <a:srgbClr val="0091B4"/>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007096"/>
        </a:buClr>
        <a:buSzPct val="5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7096"/>
        </a:buClr>
        <a:buSzPct val="50000"/>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unsplash.com/photos/YpZ2cj4s0oo?utm_source=unsplash&amp;utm_medium=referral&amp;utm_content=creditCopyText" TargetMode="External"/><Relationship Id="rId4" Type="http://schemas.openxmlformats.org/officeDocument/2006/relationships/hyperlink" Target="https://unsplash.com/@_mrjn_esf?utm_source=unsplash&amp;utm_medium=referral&amp;utm_content=creditCopyTex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ctrTitle"/>
          </p:nvPr>
        </p:nvSpPr>
        <p:spPr>
          <a:xfrm>
            <a:off x="0" y="267494"/>
            <a:ext cx="9144331" cy="1872208"/>
          </a:xfrm>
        </p:spPr>
        <p:txBody>
          <a:bodyPr/>
          <a:lstStyle/>
          <a:p>
            <a:pPr eaLnBrk="1" hangingPunct="1">
              <a:lnSpc>
                <a:spcPct val="150000"/>
              </a:lnSpc>
            </a:pPr>
            <a:r>
              <a:rPr lang="en-AU" altLang="en-US" sz="3600" dirty="0"/>
              <a:t>Not so sweet on the sweet stuff</a:t>
            </a:r>
            <a:br>
              <a:rPr lang="en-AU" altLang="en-US" sz="3200" dirty="0"/>
            </a:br>
            <a:r>
              <a:rPr lang="en-AU" altLang="en-US" sz="2400" dirty="0"/>
              <a:t>Hidden sugars and how to avoid them</a:t>
            </a:r>
            <a:endParaRPr lang="en-AU" altLang="en-US" sz="3200" b="0" dirty="0"/>
          </a:p>
        </p:txBody>
      </p:sp>
      <p:sp>
        <p:nvSpPr>
          <p:cNvPr id="2" name="Subtitle 1"/>
          <p:cNvSpPr>
            <a:spLocks noGrp="1"/>
          </p:cNvSpPr>
          <p:nvPr>
            <p:ph type="subTitle" idx="1"/>
          </p:nvPr>
        </p:nvSpPr>
        <p:spPr>
          <a:xfrm>
            <a:off x="395536" y="2211710"/>
            <a:ext cx="8208912" cy="1296144"/>
          </a:xfrm>
        </p:spPr>
        <p:txBody>
          <a:bodyPr/>
          <a:lstStyle/>
          <a:p>
            <a:pPr>
              <a:spcBef>
                <a:spcPts val="0"/>
              </a:spcBef>
              <a:spcAft>
                <a:spcPts val="400"/>
              </a:spcAft>
            </a:pPr>
            <a:r>
              <a:rPr lang="en-AU" sz="2600" b="1" dirty="0"/>
              <a:t>Name</a:t>
            </a:r>
          </a:p>
          <a:p>
            <a:pPr>
              <a:spcBef>
                <a:spcPts val="0"/>
              </a:spcBef>
              <a:spcAft>
                <a:spcPts val="400"/>
              </a:spcAft>
            </a:pPr>
            <a:r>
              <a:rPr lang="en-AU" sz="2600" dirty="0"/>
              <a:t>Role and Qualifications</a:t>
            </a:r>
          </a:p>
          <a:p>
            <a:pPr>
              <a:spcBef>
                <a:spcPts val="0"/>
              </a:spcBef>
              <a:spcAft>
                <a:spcPts val="400"/>
              </a:spcAft>
            </a:pPr>
            <a:r>
              <a:rPr lang="en-AU" sz="2600" dirty="0"/>
              <a:t>Organisation</a:t>
            </a:r>
          </a:p>
        </p:txBody>
      </p:sp>
      <p:sp>
        <p:nvSpPr>
          <p:cNvPr id="5" name="Subtitle 1">
            <a:extLst>
              <a:ext uri="{FF2B5EF4-FFF2-40B4-BE49-F238E27FC236}">
                <a16:creationId xmlns:a16="http://schemas.microsoft.com/office/drawing/2014/main" id="{91B2CC9D-E5D7-4333-89A3-2280B8B11084}"/>
              </a:ext>
            </a:extLst>
          </p:cNvPr>
          <p:cNvSpPr txBox="1">
            <a:spLocks/>
          </p:cNvSpPr>
          <p:nvPr/>
        </p:nvSpPr>
        <p:spPr bwMode="auto">
          <a:xfrm>
            <a:off x="539552" y="3651870"/>
            <a:ext cx="820891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007096"/>
              </a:buClr>
              <a:buSzPct val="50000"/>
              <a:buFont typeface="Arial" pitchFamily="34" charset="0"/>
              <a:buNone/>
              <a:defRPr sz="3200" kern="1200">
                <a:solidFill>
                  <a:schemeClr val="tx1"/>
                </a:solidFill>
                <a:latin typeface="Arial" pitchFamily="34" charset="0"/>
                <a:ea typeface="+mn-ea"/>
                <a:cs typeface="Arial" pitchFamily="34" charset="0"/>
              </a:defRPr>
            </a:lvl1pPr>
            <a:lvl2pPr marL="457200" indent="0" algn="ctr" rtl="0" eaLnBrk="0" fontAlgn="base" hangingPunct="0">
              <a:spcBef>
                <a:spcPct val="20000"/>
              </a:spcBef>
              <a:spcAft>
                <a:spcPct val="0"/>
              </a:spcAft>
              <a:buClr>
                <a:srgbClr val="007096"/>
              </a:buClr>
              <a:buSzPct val="50000"/>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spcAft>
                <a:spcPts val="600"/>
              </a:spcAft>
            </a:pPr>
            <a:r>
              <a:rPr lang="en-AU" sz="1400" dirty="0"/>
              <a:t>On behalf of the </a:t>
            </a:r>
            <a:r>
              <a:rPr lang="en-AU" sz="1400" i="1" dirty="0"/>
              <a:t>LiveLighter</a:t>
            </a:r>
            <a:r>
              <a:rPr lang="en-AU" sz="1400" dirty="0"/>
              <a:t> team at Cancer Council WA</a:t>
            </a:r>
          </a:p>
          <a:p>
            <a:endParaRPr lang="en-AU"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3528" y="267494"/>
            <a:ext cx="8496944" cy="857250"/>
          </a:xfrm>
        </p:spPr>
        <p:txBody>
          <a:bodyPr/>
          <a:lstStyle/>
          <a:p>
            <a:pPr eaLnBrk="1" hangingPunct="1"/>
            <a:r>
              <a:rPr lang="en-AU" altLang="en-US" sz="3400" dirty="0"/>
              <a:t>Sugary drinks contain more kilojoules than you might expect!</a:t>
            </a:r>
          </a:p>
        </p:txBody>
      </p:sp>
      <p:pic>
        <p:nvPicPr>
          <p:cNvPr id="9220" name="Picture 2" descr="cok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99" y="1419622"/>
            <a:ext cx="1123271" cy="3015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6" descr="A sandwich on a cutting board&#10;&#10;Description automatically generated">
            <a:extLst>
              <a:ext uri="{FF2B5EF4-FFF2-40B4-BE49-F238E27FC236}">
                <a16:creationId xmlns:a16="http://schemas.microsoft.com/office/drawing/2014/main" id="{D85B54FB-CDA5-1CDD-7B4B-7FA58B82B4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383" t="12600" r="11732" b="6734"/>
          <a:stretch/>
        </p:blipFill>
        <p:spPr>
          <a:xfrm>
            <a:off x="3236897" y="1645537"/>
            <a:ext cx="3329441" cy="2654405"/>
          </a:xfrm>
          <a:prstGeom prst="rect">
            <a:avLst/>
          </a:prstGeom>
        </p:spPr>
      </p:pic>
      <p:sp>
        <p:nvSpPr>
          <p:cNvPr id="8" name="TextBox 7">
            <a:extLst>
              <a:ext uri="{FF2B5EF4-FFF2-40B4-BE49-F238E27FC236}">
                <a16:creationId xmlns:a16="http://schemas.microsoft.com/office/drawing/2014/main" id="{AC35A881-9B06-55FA-5E8C-9873ABEE0CBB}"/>
              </a:ext>
            </a:extLst>
          </p:cNvPr>
          <p:cNvSpPr txBox="1"/>
          <p:nvPr/>
        </p:nvSpPr>
        <p:spPr>
          <a:xfrm>
            <a:off x="1082415" y="4371950"/>
            <a:ext cx="969305" cy="369332"/>
          </a:xfrm>
          <a:prstGeom prst="rect">
            <a:avLst/>
          </a:prstGeom>
          <a:noFill/>
        </p:spPr>
        <p:txBody>
          <a:bodyPr wrap="square" rtlCol="0">
            <a:spAutoFit/>
          </a:bodyPr>
          <a:lstStyle/>
          <a:p>
            <a:r>
              <a:rPr lang="en-AU" b="1" dirty="0">
                <a:latin typeface="Arial" panose="020B0604020202020204" pitchFamily="34" charset="0"/>
              </a:rPr>
              <a:t>1044kJ </a:t>
            </a:r>
          </a:p>
        </p:txBody>
      </p:sp>
      <p:sp>
        <p:nvSpPr>
          <p:cNvPr id="9" name="TextBox 8">
            <a:extLst>
              <a:ext uri="{FF2B5EF4-FFF2-40B4-BE49-F238E27FC236}">
                <a16:creationId xmlns:a16="http://schemas.microsoft.com/office/drawing/2014/main" id="{5A62ECF2-F2C0-9BC4-E1D7-655994DC9F3C}"/>
              </a:ext>
            </a:extLst>
          </p:cNvPr>
          <p:cNvSpPr txBox="1"/>
          <p:nvPr/>
        </p:nvSpPr>
        <p:spPr>
          <a:xfrm>
            <a:off x="4416966" y="4371950"/>
            <a:ext cx="969305" cy="369332"/>
          </a:xfrm>
          <a:prstGeom prst="rect">
            <a:avLst/>
          </a:prstGeom>
          <a:noFill/>
        </p:spPr>
        <p:txBody>
          <a:bodyPr wrap="square" rtlCol="0">
            <a:spAutoFit/>
          </a:bodyPr>
          <a:lstStyle/>
          <a:p>
            <a:r>
              <a:rPr lang="en-AU" b="1" dirty="0">
                <a:latin typeface="Arial" panose="020B0604020202020204" pitchFamily="34" charset="0"/>
              </a:rPr>
              <a:t>958kJ </a:t>
            </a:r>
          </a:p>
        </p:txBody>
      </p:sp>
    </p:spTree>
    <p:extLst>
      <p:ext uri="{BB962C8B-B14F-4D97-AF65-F5344CB8AC3E}">
        <p14:creationId xmlns:p14="http://schemas.microsoft.com/office/powerpoint/2010/main" val="281659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40AA8-80BF-6687-1DA8-D6243B57BEED}"/>
              </a:ext>
            </a:extLst>
          </p:cNvPr>
          <p:cNvSpPr>
            <a:spLocks noGrp="1"/>
          </p:cNvSpPr>
          <p:nvPr>
            <p:ph type="title"/>
          </p:nvPr>
        </p:nvSpPr>
        <p:spPr/>
        <p:txBody>
          <a:bodyPr/>
          <a:lstStyle/>
          <a:p>
            <a:r>
              <a:rPr lang="en-AU" sz="3200" dirty="0"/>
              <a:t>What happens to your teeth when you have a sugary drink?</a:t>
            </a:r>
          </a:p>
        </p:txBody>
      </p:sp>
      <p:sp>
        <p:nvSpPr>
          <p:cNvPr id="3" name="Content Placeholder 2">
            <a:extLst>
              <a:ext uri="{FF2B5EF4-FFF2-40B4-BE49-F238E27FC236}">
                <a16:creationId xmlns:a16="http://schemas.microsoft.com/office/drawing/2014/main" id="{DCCE5491-4FD2-57F4-2E85-A94F59E9AA58}"/>
              </a:ext>
            </a:extLst>
          </p:cNvPr>
          <p:cNvSpPr>
            <a:spLocks noGrp="1"/>
          </p:cNvSpPr>
          <p:nvPr>
            <p:ph idx="1"/>
          </p:nvPr>
        </p:nvSpPr>
        <p:spPr>
          <a:xfrm>
            <a:off x="323528" y="1275606"/>
            <a:ext cx="6480720" cy="3277760"/>
          </a:xfrm>
        </p:spPr>
        <p:txBody>
          <a:bodyPr/>
          <a:lstStyle/>
          <a:p>
            <a:r>
              <a:rPr lang="en-AU" sz="2400" dirty="0"/>
              <a:t>Bacteria in your mouth break down the sugar into acids</a:t>
            </a:r>
          </a:p>
          <a:p>
            <a:r>
              <a:rPr lang="en-AU" sz="2400" dirty="0"/>
              <a:t>The acid starts dissolving your tooth enamel</a:t>
            </a:r>
          </a:p>
          <a:p>
            <a:r>
              <a:rPr lang="en-AU" sz="2400" dirty="0"/>
              <a:t>Each acid attack lasts for about 20 min</a:t>
            </a:r>
          </a:p>
          <a:p>
            <a:r>
              <a:rPr lang="en-AU" sz="2400" dirty="0"/>
              <a:t>Every time you take a sip, the acid damage begins all over again</a:t>
            </a:r>
          </a:p>
          <a:p>
            <a:r>
              <a:rPr lang="en-AU" sz="2400" dirty="0"/>
              <a:t>The regular loss of enamel can lead to cavities</a:t>
            </a:r>
          </a:p>
        </p:txBody>
      </p:sp>
      <p:pic>
        <p:nvPicPr>
          <p:cNvPr id="5" name="Picture 4" descr="A picture containing icon&#10;&#10;Description automatically generated">
            <a:extLst>
              <a:ext uri="{FF2B5EF4-FFF2-40B4-BE49-F238E27FC236}">
                <a16:creationId xmlns:a16="http://schemas.microsoft.com/office/drawing/2014/main" id="{EDA29E87-5637-BA0B-641E-694AC2C4AF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565" b="1"/>
          <a:stretch/>
        </p:blipFill>
        <p:spPr>
          <a:xfrm>
            <a:off x="6948264" y="956014"/>
            <a:ext cx="1987957" cy="3231472"/>
          </a:xfrm>
          <a:prstGeom prst="rect">
            <a:avLst/>
          </a:prstGeom>
        </p:spPr>
      </p:pic>
    </p:spTree>
    <p:extLst>
      <p:ext uri="{BB962C8B-B14F-4D97-AF65-F5344CB8AC3E}">
        <p14:creationId xmlns:p14="http://schemas.microsoft.com/office/powerpoint/2010/main" val="2088731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46AC7-38B8-EB12-7127-91049E778753}"/>
              </a:ext>
            </a:extLst>
          </p:cNvPr>
          <p:cNvSpPr>
            <a:spLocks noGrp="1"/>
          </p:cNvSpPr>
          <p:nvPr>
            <p:ph type="ctrTitle"/>
          </p:nvPr>
        </p:nvSpPr>
        <p:spPr/>
        <p:txBody>
          <a:bodyPr/>
          <a:lstStyle/>
          <a:p>
            <a:r>
              <a:rPr lang="en-AU" sz="5400" i="0" u="none" strike="noStrike" dirty="0">
                <a:effectLst/>
                <a:latin typeface="Arial" panose="020B0604020202020204" pitchFamily="34" charset="0"/>
              </a:rPr>
              <a:t>How much sugar is in… </a:t>
            </a:r>
            <a:br>
              <a:rPr lang="en-AU" b="0" i="0" u="none" strike="noStrike" dirty="0">
                <a:solidFill>
                  <a:srgbClr val="53565A"/>
                </a:solidFill>
                <a:effectLst/>
                <a:latin typeface="Arial" panose="020B0604020202020204" pitchFamily="34" charset="0"/>
              </a:rPr>
            </a:br>
            <a:endParaRPr lang="en-AU" dirty="0"/>
          </a:p>
        </p:txBody>
      </p:sp>
    </p:spTree>
    <p:extLst>
      <p:ext uri="{BB962C8B-B14F-4D97-AF65-F5344CB8AC3E}">
        <p14:creationId xmlns:p14="http://schemas.microsoft.com/office/powerpoint/2010/main" val="3212315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8CDF-C174-C44A-30A0-DB8026D27EE5}"/>
              </a:ext>
            </a:extLst>
          </p:cNvPr>
          <p:cNvSpPr>
            <a:spLocks noGrp="1"/>
          </p:cNvSpPr>
          <p:nvPr>
            <p:ph type="title"/>
          </p:nvPr>
        </p:nvSpPr>
        <p:spPr/>
        <p:txBody>
          <a:bodyPr/>
          <a:lstStyle/>
          <a:p>
            <a:r>
              <a:rPr lang="en-AU" dirty="0"/>
              <a:t>How much sugar is in…</a:t>
            </a:r>
          </a:p>
        </p:txBody>
      </p:sp>
      <p:pic>
        <p:nvPicPr>
          <p:cNvPr id="4" name="Picture 3">
            <a:extLst>
              <a:ext uri="{FF2B5EF4-FFF2-40B4-BE49-F238E27FC236}">
                <a16:creationId xmlns:a16="http://schemas.microsoft.com/office/drawing/2014/main" id="{32F8F609-65B3-B7E4-9D3A-2A6BD00373C9}"/>
              </a:ext>
            </a:extLst>
          </p:cNvPr>
          <p:cNvPicPr>
            <a:picLocks noChangeAspect="1"/>
          </p:cNvPicPr>
          <p:nvPr/>
        </p:nvPicPr>
        <p:blipFill rotWithShape="1">
          <a:blip r:embed="rId3"/>
          <a:srcRect r="1943" b="51228"/>
          <a:stretch/>
        </p:blipFill>
        <p:spPr>
          <a:xfrm>
            <a:off x="0" y="1275606"/>
            <a:ext cx="9108504" cy="2882698"/>
          </a:xfrm>
          <a:prstGeom prst="rect">
            <a:avLst/>
          </a:prstGeom>
        </p:spPr>
      </p:pic>
    </p:spTree>
    <p:extLst>
      <p:ext uri="{BB962C8B-B14F-4D97-AF65-F5344CB8AC3E}">
        <p14:creationId xmlns:p14="http://schemas.microsoft.com/office/powerpoint/2010/main" val="1205064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8CDF-C174-C44A-30A0-DB8026D27EE5}"/>
              </a:ext>
            </a:extLst>
          </p:cNvPr>
          <p:cNvSpPr>
            <a:spLocks noGrp="1"/>
          </p:cNvSpPr>
          <p:nvPr>
            <p:ph type="title"/>
          </p:nvPr>
        </p:nvSpPr>
        <p:spPr/>
        <p:txBody>
          <a:bodyPr/>
          <a:lstStyle/>
          <a:p>
            <a:r>
              <a:rPr lang="en-AU" dirty="0"/>
              <a:t>How much sugar is in…</a:t>
            </a:r>
          </a:p>
        </p:txBody>
      </p:sp>
      <p:pic>
        <p:nvPicPr>
          <p:cNvPr id="5" name="Picture 4">
            <a:extLst>
              <a:ext uri="{FF2B5EF4-FFF2-40B4-BE49-F238E27FC236}">
                <a16:creationId xmlns:a16="http://schemas.microsoft.com/office/drawing/2014/main" id="{0703DCCF-187C-E00C-2B23-2F57941C20AA}"/>
              </a:ext>
            </a:extLst>
          </p:cNvPr>
          <p:cNvPicPr>
            <a:picLocks noChangeAspect="1"/>
          </p:cNvPicPr>
          <p:nvPr/>
        </p:nvPicPr>
        <p:blipFill rotWithShape="1">
          <a:blip r:embed="rId3"/>
          <a:srcRect l="1137" r="3282" b="50491"/>
          <a:stretch/>
        </p:blipFill>
        <p:spPr>
          <a:xfrm>
            <a:off x="72008" y="1240568"/>
            <a:ext cx="9036496" cy="2987366"/>
          </a:xfrm>
          <a:prstGeom prst="rect">
            <a:avLst/>
          </a:prstGeom>
        </p:spPr>
      </p:pic>
    </p:spTree>
    <p:extLst>
      <p:ext uri="{BB962C8B-B14F-4D97-AF65-F5344CB8AC3E}">
        <p14:creationId xmlns:p14="http://schemas.microsoft.com/office/powerpoint/2010/main" val="4049872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8CDF-C174-C44A-30A0-DB8026D27EE5}"/>
              </a:ext>
            </a:extLst>
          </p:cNvPr>
          <p:cNvSpPr>
            <a:spLocks noGrp="1"/>
          </p:cNvSpPr>
          <p:nvPr>
            <p:ph type="title"/>
          </p:nvPr>
        </p:nvSpPr>
        <p:spPr/>
        <p:txBody>
          <a:bodyPr/>
          <a:lstStyle/>
          <a:p>
            <a:r>
              <a:rPr lang="en-AU" dirty="0"/>
              <a:t>How much sugar is in…</a:t>
            </a:r>
          </a:p>
        </p:txBody>
      </p:sp>
      <p:pic>
        <p:nvPicPr>
          <p:cNvPr id="7" name="Picture 6">
            <a:extLst>
              <a:ext uri="{FF2B5EF4-FFF2-40B4-BE49-F238E27FC236}">
                <a16:creationId xmlns:a16="http://schemas.microsoft.com/office/drawing/2014/main" id="{7A594F98-A265-7788-AAF5-6F5F57B50778}"/>
              </a:ext>
            </a:extLst>
          </p:cNvPr>
          <p:cNvPicPr>
            <a:picLocks noChangeAspect="1"/>
          </p:cNvPicPr>
          <p:nvPr/>
        </p:nvPicPr>
        <p:blipFill rotWithShape="1">
          <a:blip r:embed="rId3"/>
          <a:srcRect r="3436"/>
          <a:stretch/>
        </p:blipFill>
        <p:spPr>
          <a:xfrm>
            <a:off x="22060" y="1347614"/>
            <a:ext cx="9121940" cy="2772262"/>
          </a:xfrm>
          <a:prstGeom prst="rect">
            <a:avLst/>
          </a:prstGeom>
        </p:spPr>
      </p:pic>
    </p:spTree>
    <p:extLst>
      <p:ext uri="{BB962C8B-B14F-4D97-AF65-F5344CB8AC3E}">
        <p14:creationId xmlns:p14="http://schemas.microsoft.com/office/powerpoint/2010/main" val="401150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8CDF-C174-C44A-30A0-DB8026D27EE5}"/>
              </a:ext>
            </a:extLst>
          </p:cNvPr>
          <p:cNvSpPr>
            <a:spLocks noGrp="1"/>
          </p:cNvSpPr>
          <p:nvPr>
            <p:ph type="title"/>
          </p:nvPr>
        </p:nvSpPr>
        <p:spPr/>
        <p:txBody>
          <a:bodyPr/>
          <a:lstStyle/>
          <a:p>
            <a:r>
              <a:rPr lang="en-AU" dirty="0"/>
              <a:t>How much sugar is in…</a:t>
            </a:r>
          </a:p>
        </p:txBody>
      </p:sp>
      <p:pic>
        <p:nvPicPr>
          <p:cNvPr id="4" name="Picture 3">
            <a:extLst>
              <a:ext uri="{FF2B5EF4-FFF2-40B4-BE49-F238E27FC236}">
                <a16:creationId xmlns:a16="http://schemas.microsoft.com/office/drawing/2014/main" id="{38FFED4C-6BF7-3085-1750-08944A5593CC}"/>
              </a:ext>
            </a:extLst>
          </p:cNvPr>
          <p:cNvPicPr>
            <a:picLocks noChangeAspect="1"/>
          </p:cNvPicPr>
          <p:nvPr/>
        </p:nvPicPr>
        <p:blipFill rotWithShape="1">
          <a:blip r:embed="rId3"/>
          <a:srcRect r="5948"/>
          <a:stretch/>
        </p:blipFill>
        <p:spPr>
          <a:xfrm>
            <a:off x="0" y="1208284"/>
            <a:ext cx="9108504" cy="2888139"/>
          </a:xfrm>
          <a:prstGeom prst="rect">
            <a:avLst/>
          </a:prstGeom>
        </p:spPr>
      </p:pic>
    </p:spTree>
    <p:extLst>
      <p:ext uri="{BB962C8B-B14F-4D97-AF65-F5344CB8AC3E}">
        <p14:creationId xmlns:p14="http://schemas.microsoft.com/office/powerpoint/2010/main" val="863152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8CDF-C174-C44A-30A0-DB8026D27EE5}"/>
              </a:ext>
            </a:extLst>
          </p:cNvPr>
          <p:cNvSpPr>
            <a:spLocks noGrp="1"/>
          </p:cNvSpPr>
          <p:nvPr>
            <p:ph type="title"/>
          </p:nvPr>
        </p:nvSpPr>
        <p:spPr/>
        <p:txBody>
          <a:bodyPr/>
          <a:lstStyle/>
          <a:p>
            <a:r>
              <a:rPr lang="en-AU" dirty="0"/>
              <a:t>How much sugar is in…</a:t>
            </a:r>
          </a:p>
        </p:txBody>
      </p:sp>
      <p:pic>
        <p:nvPicPr>
          <p:cNvPr id="5" name="Picture 4">
            <a:extLst>
              <a:ext uri="{FF2B5EF4-FFF2-40B4-BE49-F238E27FC236}">
                <a16:creationId xmlns:a16="http://schemas.microsoft.com/office/drawing/2014/main" id="{0703DCCF-187C-E00C-2B23-2F57941C20AA}"/>
              </a:ext>
            </a:extLst>
          </p:cNvPr>
          <p:cNvPicPr>
            <a:picLocks noChangeAspect="1"/>
          </p:cNvPicPr>
          <p:nvPr/>
        </p:nvPicPr>
        <p:blipFill rotWithShape="1">
          <a:blip r:embed="rId3"/>
          <a:srcRect t="49509" r="3428"/>
          <a:stretch/>
        </p:blipFill>
        <p:spPr>
          <a:xfrm>
            <a:off x="0" y="1203598"/>
            <a:ext cx="9144000" cy="3051196"/>
          </a:xfrm>
          <a:prstGeom prst="rect">
            <a:avLst/>
          </a:prstGeom>
        </p:spPr>
      </p:pic>
    </p:spTree>
    <p:extLst>
      <p:ext uri="{BB962C8B-B14F-4D97-AF65-F5344CB8AC3E}">
        <p14:creationId xmlns:p14="http://schemas.microsoft.com/office/powerpoint/2010/main" val="3500806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8CDF-C174-C44A-30A0-DB8026D27EE5}"/>
              </a:ext>
            </a:extLst>
          </p:cNvPr>
          <p:cNvSpPr>
            <a:spLocks noGrp="1"/>
          </p:cNvSpPr>
          <p:nvPr>
            <p:ph type="title"/>
          </p:nvPr>
        </p:nvSpPr>
        <p:spPr/>
        <p:txBody>
          <a:bodyPr/>
          <a:lstStyle/>
          <a:p>
            <a:r>
              <a:rPr lang="en-AU" dirty="0"/>
              <a:t>How much sugar is in…</a:t>
            </a:r>
          </a:p>
        </p:txBody>
      </p:sp>
      <p:pic>
        <p:nvPicPr>
          <p:cNvPr id="4" name="Picture 3">
            <a:extLst>
              <a:ext uri="{FF2B5EF4-FFF2-40B4-BE49-F238E27FC236}">
                <a16:creationId xmlns:a16="http://schemas.microsoft.com/office/drawing/2014/main" id="{80FFE74F-3BC2-C6E7-DAA2-059960DFBE28}"/>
              </a:ext>
            </a:extLst>
          </p:cNvPr>
          <p:cNvPicPr>
            <a:picLocks noChangeAspect="1"/>
          </p:cNvPicPr>
          <p:nvPr/>
        </p:nvPicPr>
        <p:blipFill>
          <a:blip r:embed="rId3"/>
          <a:stretch>
            <a:fillRect/>
          </a:stretch>
        </p:blipFill>
        <p:spPr>
          <a:xfrm>
            <a:off x="0" y="1275606"/>
            <a:ext cx="9144000" cy="2849623"/>
          </a:xfrm>
          <a:prstGeom prst="rect">
            <a:avLst/>
          </a:prstGeom>
        </p:spPr>
      </p:pic>
    </p:spTree>
    <p:extLst>
      <p:ext uri="{BB962C8B-B14F-4D97-AF65-F5344CB8AC3E}">
        <p14:creationId xmlns:p14="http://schemas.microsoft.com/office/powerpoint/2010/main" val="1067421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8CDF-C174-C44A-30A0-DB8026D27EE5}"/>
              </a:ext>
            </a:extLst>
          </p:cNvPr>
          <p:cNvSpPr>
            <a:spLocks noGrp="1"/>
          </p:cNvSpPr>
          <p:nvPr>
            <p:ph type="title"/>
          </p:nvPr>
        </p:nvSpPr>
        <p:spPr/>
        <p:txBody>
          <a:bodyPr/>
          <a:lstStyle/>
          <a:p>
            <a:r>
              <a:rPr lang="en-AU" dirty="0"/>
              <a:t>How much sugar is in…</a:t>
            </a:r>
          </a:p>
        </p:txBody>
      </p:sp>
      <p:pic>
        <p:nvPicPr>
          <p:cNvPr id="5" name="Picture 4">
            <a:extLst>
              <a:ext uri="{FF2B5EF4-FFF2-40B4-BE49-F238E27FC236}">
                <a16:creationId xmlns:a16="http://schemas.microsoft.com/office/drawing/2014/main" id="{3439C3B1-13A1-0741-64EE-D908348B4897}"/>
              </a:ext>
            </a:extLst>
          </p:cNvPr>
          <p:cNvPicPr>
            <a:picLocks noChangeAspect="1"/>
          </p:cNvPicPr>
          <p:nvPr/>
        </p:nvPicPr>
        <p:blipFill rotWithShape="1">
          <a:blip r:embed="rId3"/>
          <a:srcRect r="1836"/>
          <a:stretch/>
        </p:blipFill>
        <p:spPr>
          <a:xfrm>
            <a:off x="-1" y="1183518"/>
            <a:ext cx="9144001" cy="2828392"/>
          </a:xfrm>
          <a:prstGeom prst="rect">
            <a:avLst/>
          </a:prstGeom>
        </p:spPr>
      </p:pic>
    </p:spTree>
    <p:extLst>
      <p:ext uri="{BB962C8B-B14F-4D97-AF65-F5344CB8AC3E}">
        <p14:creationId xmlns:p14="http://schemas.microsoft.com/office/powerpoint/2010/main" val="1285562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44EC-DBF7-4775-AFD9-7DE9246FB957}"/>
              </a:ext>
            </a:extLst>
          </p:cNvPr>
          <p:cNvSpPr>
            <a:spLocks noGrp="1"/>
          </p:cNvSpPr>
          <p:nvPr>
            <p:ph type="title"/>
          </p:nvPr>
        </p:nvSpPr>
        <p:spPr>
          <a:xfrm>
            <a:off x="467544" y="45649"/>
            <a:ext cx="8521007" cy="994172"/>
          </a:xfrm>
        </p:spPr>
        <p:txBody>
          <a:bodyPr>
            <a:normAutofit/>
          </a:bodyPr>
          <a:lstStyle/>
          <a:p>
            <a:r>
              <a:rPr lang="en-AU" sz="3800" dirty="0"/>
              <a:t>Acknowledgement of country</a:t>
            </a:r>
          </a:p>
        </p:txBody>
      </p:sp>
      <p:sp>
        <p:nvSpPr>
          <p:cNvPr id="3" name="Content Placeholder 2">
            <a:extLst>
              <a:ext uri="{FF2B5EF4-FFF2-40B4-BE49-F238E27FC236}">
                <a16:creationId xmlns:a16="http://schemas.microsoft.com/office/drawing/2014/main" id="{64503A87-0ED2-4605-A623-84665A212066}"/>
              </a:ext>
            </a:extLst>
          </p:cNvPr>
          <p:cNvSpPr>
            <a:spLocks noGrp="1"/>
          </p:cNvSpPr>
          <p:nvPr>
            <p:ph idx="1"/>
          </p:nvPr>
        </p:nvSpPr>
        <p:spPr>
          <a:xfrm>
            <a:off x="467544" y="1131590"/>
            <a:ext cx="8042851" cy="3509268"/>
          </a:xfrm>
        </p:spPr>
        <p:txBody>
          <a:bodyPr>
            <a:noAutofit/>
          </a:bodyPr>
          <a:lstStyle/>
          <a:p>
            <a:pPr marL="0" indent="0">
              <a:buNone/>
            </a:pPr>
            <a:r>
              <a:rPr lang="en-AU" sz="2600" dirty="0"/>
              <a:t>I begin by acknowledging the Traditional Custodians of the land on which we meet today, and pay my respects to their Elders past and present. </a:t>
            </a:r>
          </a:p>
          <a:p>
            <a:pPr marL="0" indent="0">
              <a:buNone/>
            </a:pPr>
            <a:endParaRPr lang="en-AU" sz="1400" dirty="0"/>
          </a:p>
          <a:p>
            <a:pPr marL="0" indent="0">
              <a:buNone/>
            </a:pPr>
            <a:r>
              <a:rPr lang="en-AU" sz="2600" dirty="0"/>
              <a:t>I extend that respect to Aboriginal and Torres Strait Islander peoples here today.</a:t>
            </a:r>
          </a:p>
        </p:txBody>
      </p:sp>
    </p:spTree>
    <p:extLst>
      <p:ext uri="{BB962C8B-B14F-4D97-AF65-F5344CB8AC3E}">
        <p14:creationId xmlns:p14="http://schemas.microsoft.com/office/powerpoint/2010/main" val="1459921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8CDF-C174-C44A-30A0-DB8026D27EE5}"/>
              </a:ext>
            </a:extLst>
          </p:cNvPr>
          <p:cNvSpPr>
            <a:spLocks noGrp="1"/>
          </p:cNvSpPr>
          <p:nvPr>
            <p:ph type="title"/>
          </p:nvPr>
        </p:nvSpPr>
        <p:spPr/>
        <p:txBody>
          <a:bodyPr/>
          <a:lstStyle/>
          <a:p>
            <a:r>
              <a:rPr lang="en-AU" dirty="0"/>
              <a:t>How much sugar is in…</a:t>
            </a:r>
          </a:p>
        </p:txBody>
      </p:sp>
      <p:pic>
        <p:nvPicPr>
          <p:cNvPr id="4" name="Picture 3">
            <a:extLst>
              <a:ext uri="{FF2B5EF4-FFF2-40B4-BE49-F238E27FC236}">
                <a16:creationId xmlns:a16="http://schemas.microsoft.com/office/drawing/2014/main" id="{87E2E6FE-E4CA-B481-99A2-A77874B0F1BD}"/>
              </a:ext>
            </a:extLst>
          </p:cNvPr>
          <p:cNvPicPr>
            <a:picLocks noChangeAspect="1"/>
          </p:cNvPicPr>
          <p:nvPr/>
        </p:nvPicPr>
        <p:blipFill>
          <a:blip r:embed="rId3"/>
          <a:stretch>
            <a:fillRect/>
          </a:stretch>
        </p:blipFill>
        <p:spPr>
          <a:xfrm>
            <a:off x="0" y="1175036"/>
            <a:ext cx="9144000" cy="2793427"/>
          </a:xfrm>
          <a:prstGeom prst="rect">
            <a:avLst/>
          </a:prstGeom>
        </p:spPr>
      </p:pic>
    </p:spTree>
    <p:extLst>
      <p:ext uri="{BB962C8B-B14F-4D97-AF65-F5344CB8AC3E}">
        <p14:creationId xmlns:p14="http://schemas.microsoft.com/office/powerpoint/2010/main" val="1192851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6A8B3-F234-4824-13BB-5F8B7CC54CD8}"/>
              </a:ext>
            </a:extLst>
          </p:cNvPr>
          <p:cNvSpPr>
            <a:spLocks noGrp="1"/>
          </p:cNvSpPr>
          <p:nvPr>
            <p:ph type="title"/>
          </p:nvPr>
        </p:nvSpPr>
        <p:spPr>
          <a:xfrm>
            <a:off x="323528" y="486941"/>
            <a:ext cx="3384376" cy="857250"/>
          </a:xfrm>
        </p:spPr>
        <p:txBody>
          <a:bodyPr/>
          <a:lstStyle/>
          <a:p>
            <a:r>
              <a:rPr lang="en-AU" sz="5400" dirty="0"/>
              <a:t>Stretch break!</a:t>
            </a:r>
          </a:p>
        </p:txBody>
      </p:sp>
      <p:sp>
        <p:nvSpPr>
          <p:cNvPr id="7" name="TextBox 6">
            <a:extLst>
              <a:ext uri="{FF2B5EF4-FFF2-40B4-BE49-F238E27FC236}">
                <a16:creationId xmlns:a16="http://schemas.microsoft.com/office/drawing/2014/main" id="{DA41E4AE-BFCB-128A-70F0-C92A7A7A89DE}"/>
              </a:ext>
            </a:extLst>
          </p:cNvPr>
          <p:cNvSpPr txBox="1"/>
          <p:nvPr/>
        </p:nvSpPr>
        <p:spPr>
          <a:xfrm>
            <a:off x="107504" y="4515966"/>
            <a:ext cx="6408712" cy="230832"/>
          </a:xfrm>
          <a:prstGeom prst="rect">
            <a:avLst/>
          </a:prstGeom>
          <a:noFill/>
        </p:spPr>
        <p:txBody>
          <a:bodyPr wrap="square">
            <a:spAutoFit/>
          </a:bodyPr>
          <a:lstStyle/>
          <a:p>
            <a:r>
              <a:rPr lang="en-AU" sz="900" dirty="0">
                <a:effectLst/>
                <a:latin typeface="Arial" panose="020B0604020202020204" pitchFamily="34" charset="0"/>
              </a:rPr>
              <a:t>Photo by </a:t>
            </a:r>
            <a:r>
              <a:rPr lang="en-AU" sz="900" dirty="0" err="1">
                <a:effectLst/>
                <a:latin typeface="Arial" panose="020B0604020202020204" pitchFamily="34" charset="0"/>
              </a:rPr>
              <a:t>Tamba</a:t>
            </a:r>
            <a:r>
              <a:rPr lang="en-AU" sz="900" dirty="0">
                <a:effectLst/>
                <a:latin typeface="Arial" panose="020B0604020202020204" pitchFamily="34" charset="0"/>
              </a:rPr>
              <a:t> </a:t>
            </a:r>
            <a:r>
              <a:rPr lang="en-AU" sz="900" dirty="0" err="1">
                <a:effectLst/>
                <a:latin typeface="Arial" panose="020B0604020202020204" pitchFamily="34" charset="0"/>
              </a:rPr>
              <a:t>Budiarsana</a:t>
            </a:r>
            <a:r>
              <a:rPr lang="en-AU" sz="900" dirty="0">
                <a:effectLst/>
                <a:latin typeface="Arial" panose="020B0604020202020204" pitchFamily="34" charset="0"/>
              </a:rPr>
              <a:t> from </a:t>
            </a:r>
            <a:r>
              <a:rPr lang="en-AU" sz="900" dirty="0" err="1">
                <a:effectLst/>
                <a:latin typeface="Arial" panose="020B0604020202020204" pitchFamily="34" charset="0"/>
              </a:rPr>
              <a:t>Pexels</a:t>
            </a:r>
            <a:r>
              <a:rPr lang="en-AU" sz="900" dirty="0">
                <a:effectLst/>
                <a:latin typeface="Arial" panose="020B0604020202020204" pitchFamily="34" charset="0"/>
              </a:rPr>
              <a:t>: https://www.pexels.com/photo/stretching-white-cat-979247/</a:t>
            </a:r>
            <a:endParaRPr lang="en-AU" sz="900" dirty="0">
              <a:latin typeface="Arial" panose="020B0604020202020204" pitchFamily="34" charset="0"/>
            </a:endParaRPr>
          </a:p>
        </p:txBody>
      </p:sp>
      <p:pic>
        <p:nvPicPr>
          <p:cNvPr id="4" name="Picture 3" descr="A picture containing mammal, cat, domestic cat, white&#10;&#10;Description automatically generated">
            <a:extLst>
              <a:ext uri="{FF2B5EF4-FFF2-40B4-BE49-F238E27FC236}">
                <a16:creationId xmlns:a16="http://schemas.microsoft.com/office/drawing/2014/main" id="{8B014550-C57A-483F-BA9F-5471AEA8A2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89"/>
          <a:stretch/>
        </p:blipFill>
        <p:spPr>
          <a:xfrm>
            <a:off x="3419872" y="123478"/>
            <a:ext cx="5609423" cy="4104456"/>
          </a:xfrm>
          <a:prstGeom prst="rect">
            <a:avLst/>
          </a:prstGeom>
        </p:spPr>
      </p:pic>
    </p:spTree>
    <p:extLst>
      <p:ext uri="{BB962C8B-B14F-4D97-AF65-F5344CB8AC3E}">
        <p14:creationId xmlns:p14="http://schemas.microsoft.com/office/powerpoint/2010/main" val="236397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46AC7-38B8-EB12-7127-91049E778753}"/>
              </a:ext>
            </a:extLst>
          </p:cNvPr>
          <p:cNvSpPr>
            <a:spLocks noGrp="1"/>
          </p:cNvSpPr>
          <p:nvPr>
            <p:ph type="ctrTitle"/>
          </p:nvPr>
        </p:nvSpPr>
        <p:spPr/>
        <p:txBody>
          <a:bodyPr/>
          <a:lstStyle/>
          <a:p>
            <a:r>
              <a:rPr lang="en-AU" sz="6000" i="0" u="none" strike="noStrike" dirty="0">
                <a:effectLst/>
                <a:latin typeface="Arial" panose="020B0604020202020204" pitchFamily="34" charset="0"/>
              </a:rPr>
              <a:t>The sneaky sugar in “healthy” drinks</a:t>
            </a:r>
            <a:br>
              <a:rPr lang="en-AU" b="0" i="0" u="none" strike="noStrike" dirty="0">
                <a:solidFill>
                  <a:srgbClr val="53565A"/>
                </a:solidFill>
                <a:effectLst/>
                <a:latin typeface="Arial" panose="020B0604020202020204" pitchFamily="34" charset="0"/>
              </a:rPr>
            </a:br>
            <a:endParaRPr lang="en-AU" dirty="0"/>
          </a:p>
        </p:txBody>
      </p:sp>
    </p:spTree>
    <p:extLst>
      <p:ext uri="{BB962C8B-B14F-4D97-AF65-F5344CB8AC3E}">
        <p14:creationId xmlns:p14="http://schemas.microsoft.com/office/powerpoint/2010/main" val="1682212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1E6AF-17C1-6564-EA79-50F6C1FC0E10}"/>
              </a:ext>
            </a:extLst>
          </p:cNvPr>
          <p:cNvSpPr>
            <a:spLocks noGrp="1"/>
          </p:cNvSpPr>
          <p:nvPr>
            <p:ph type="title"/>
          </p:nvPr>
        </p:nvSpPr>
        <p:spPr/>
        <p:txBody>
          <a:bodyPr/>
          <a:lstStyle/>
          <a:p>
            <a:r>
              <a:rPr lang="en-AU" sz="3600" dirty="0"/>
              <a:t>Sports drinks</a:t>
            </a:r>
          </a:p>
        </p:txBody>
      </p:sp>
      <p:pic>
        <p:nvPicPr>
          <p:cNvPr id="5" name="Picture 4">
            <a:extLst>
              <a:ext uri="{FF2B5EF4-FFF2-40B4-BE49-F238E27FC236}">
                <a16:creationId xmlns:a16="http://schemas.microsoft.com/office/drawing/2014/main" id="{11DC8C41-2143-CD25-8137-BEE0F6C2DF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056" t="5374" r="28355" b="19309"/>
          <a:stretch/>
        </p:blipFill>
        <p:spPr>
          <a:xfrm rot="20363096">
            <a:off x="7208898" y="383875"/>
            <a:ext cx="1487481" cy="2813191"/>
          </a:xfrm>
          <a:prstGeom prst="rect">
            <a:avLst/>
          </a:prstGeom>
        </p:spPr>
      </p:pic>
      <p:sp>
        <p:nvSpPr>
          <p:cNvPr id="3" name="Content Placeholder 2">
            <a:extLst>
              <a:ext uri="{FF2B5EF4-FFF2-40B4-BE49-F238E27FC236}">
                <a16:creationId xmlns:a16="http://schemas.microsoft.com/office/drawing/2014/main" id="{FEBD4A38-7A8E-FEE2-9043-7455CE4B6144}"/>
              </a:ext>
            </a:extLst>
          </p:cNvPr>
          <p:cNvSpPr>
            <a:spLocks noGrp="1"/>
          </p:cNvSpPr>
          <p:nvPr>
            <p:ph idx="1"/>
          </p:nvPr>
        </p:nvSpPr>
        <p:spPr>
          <a:xfrm>
            <a:off x="323528" y="1200150"/>
            <a:ext cx="7128792" cy="3277760"/>
          </a:xfrm>
        </p:spPr>
        <p:txBody>
          <a:bodyPr/>
          <a:lstStyle/>
          <a:p>
            <a:r>
              <a:rPr lang="en-AU" sz="2400" b="0" i="0" u="none" strike="noStrike" dirty="0">
                <a:effectLst/>
                <a:latin typeface="Arial" panose="020B0604020202020204" pitchFamily="34" charset="0"/>
              </a:rPr>
              <a:t>Sports drinks are full of sugar </a:t>
            </a:r>
          </a:p>
          <a:p>
            <a:r>
              <a:rPr lang="en-AU" sz="2400" b="0" i="0" u="none" strike="noStrike" dirty="0">
                <a:effectLst/>
                <a:latin typeface="Arial" panose="020B0604020202020204" pitchFamily="34" charset="0"/>
              </a:rPr>
              <a:t>A sports drink or electrolyte drink might be helpful if:</a:t>
            </a:r>
          </a:p>
          <a:p>
            <a:pPr lvl="1"/>
            <a:r>
              <a:rPr lang="en-AU" sz="2000" dirty="0"/>
              <a:t>Y</a:t>
            </a:r>
            <a:r>
              <a:rPr lang="en-AU" sz="2000" b="0" i="0" u="none" strike="noStrike" dirty="0">
                <a:effectLst/>
                <a:latin typeface="Arial" panose="020B0604020202020204" pitchFamily="34" charset="0"/>
              </a:rPr>
              <a:t>ou’re doing more than 90 minutes of vigorous exercise, or </a:t>
            </a:r>
          </a:p>
          <a:p>
            <a:pPr lvl="1"/>
            <a:r>
              <a:rPr lang="en-AU" sz="2000" dirty="0"/>
              <a:t>L</a:t>
            </a:r>
            <a:r>
              <a:rPr lang="en-AU" sz="2000" b="0" i="0" u="none" strike="noStrike" dirty="0">
                <a:effectLst/>
                <a:latin typeface="Arial" panose="020B0604020202020204" pitchFamily="34" charset="0"/>
              </a:rPr>
              <a:t>osing a lot of fluid through vomiting, diarrhoea or heavy sweating</a:t>
            </a:r>
          </a:p>
          <a:p>
            <a:r>
              <a:rPr lang="en-AU" sz="2400" dirty="0"/>
              <a:t>F</a:t>
            </a:r>
            <a:r>
              <a:rPr lang="en-AU" sz="2400" b="0" i="0" u="none" strike="noStrike" dirty="0">
                <a:effectLst/>
                <a:latin typeface="Arial" panose="020B0604020202020204" pitchFamily="34" charset="0"/>
              </a:rPr>
              <a:t>or most people, water is the best choice of drink, even if we’ve been active</a:t>
            </a:r>
          </a:p>
          <a:p>
            <a:pPr marL="0" indent="0">
              <a:buNone/>
            </a:pPr>
            <a:endParaRPr lang="en-AU" dirty="0"/>
          </a:p>
        </p:txBody>
      </p:sp>
    </p:spTree>
    <p:extLst>
      <p:ext uri="{BB962C8B-B14F-4D97-AF65-F5344CB8AC3E}">
        <p14:creationId xmlns:p14="http://schemas.microsoft.com/office/powerpoint/2010/main" val="1020676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DBCCD-8774-9F92-A7C0-BD1D9629693B}"/>
              </a:ext>
            </a:extLst>
          </p:cNvPr>
          <p:cNvSpPr>
            <a:spLocks noGrp="1"/>
          </p:cNvSpPr>
          <p:nvPr>
            <p:ph type="title"/>
          </p:nvPr>
        </p:nvSpPr>
        <p:spPr/>
        <p:txBody>
          <a:bodyPr/>
          <a:lstStyle/>
          <a:p>
            <a:r>
              <a:rPr lang="en-AU" b="1" i="0" u="none" strike="noStrike" dirty="0">
                <a:solidFill>
                  <a:srgbClr val="007096"/>
                </a:solidFill>
                <a:effectLst/>
              </a:rPr>
              <a:t>Diet drinks</a:t>
            </a:r>
            <a:endParaRPr lang="en-AU" dirty="0"/>
          </a:p>
        </p:txBody>
      </p:sp>
      <p:sp>
        <p:nvSpPr>
          <p:cNvPr id="3" name="Content Placeholder 2">
            <a:extLst>
              <a:ext uri="{FF2B5EF4-FFF2-40B4-BE49-F238E27FC236}">
                <a16:creationId xmlns:a16="http://schemas.microsoft.com/office/drawing/2014/main" id="{719859E8-B031-1A85-BD7A-686105977EFA}"/>
              </a:ext>
            </a:extLst>
          </p:cNvPr>
          <p:cNvSpPr>
            <a:spLocks noGrp="1"/>
          </p:cNvSpPr>
          <p:nvPr>
            <p:ph idx="1"/>
          </p:nvPr>
        </p:nvSpPr>
        <p:spPr>
          <a:xfrm>
            <a:off x="323528" y="1200150"/>
            <a:ext cx="6696744" cy="3277760"/>
          </a:xfrm>
        </p:spPr>
        <p:txBody>
          <a:bodyPr/>
          <a:lstStyle/>
          <a:p>
            <a:r>
              <a:rPr lang="en-AU" sz="2800" b="0" i="0" u="none" strike="noStrike" dirty="0">
                <a:effectLst/>
                <a:latin typeface="Arial" panose="020B0604020202020204" pitchFamily="34" charset="0"/>
              </a:rPr>
              <a:t>Low in sugar and kilojoules</a:t>
            </a:r>
          </a:p>
          <a:p>
            <a:r>
              <a:rPr lang="en-AU" sz="2800" dirty="0"/>
              <a:t>R</a:t>
            </a:r>
            <a:r>
              <a:rPr lang="en-AU" sz="2800" b="0" i="0" u="none" strike="noStrike" dirty="0">
                <a:effectLst/>
                <a:latin typeface="Arial" panose="020B0604020202020204" pitchFamily="34" charset="0"/>
              </a:rPr>
              <a:t>esearch hasn't found them to be effective in managing weight</a:t>
            </a:r>
          </a:p>
          <a:p>
            <a:r>
              <a:rPr lang="en-AU" sz="2800" dirty="0"/>
              <a:t>R</a:t>
            </a:r>
            <a:r>
              <a:rPr lang="en-AU" sz="2800" b="0" i="0" u="none" strike="noStrike" dirty="0">
                <a:effectLst/>
                <a:latin typeface="Arial" panose="020B0604020202020204" pitchFamily="34" charset="0"/>
              </a:rPr>
              <a:t>egular consumption has been linked to a higher risk of type 2 diabetes</a:t>
            </a:r>
          </a:p>
          <a:p>
            <a:r>
              <a:rPr lang="en-AU" sz="2800" b="0" i="0" u="none" strike="noStrike" dirty="0">
                <a:effectLst/>
                <a:latin typeface="Arial" panose="020B0604020202020204" pitchFamily="34" charset="0"/>
              </a:rPr>
              <a:t>Diet drinks are highly acidic which makes them bad for our teeth</a:t>
            </a:r>
          </a:p>
          <a:p>
            <a:pPr marL="0" indent="0">
              <a:buNone/>
            </a:pPr>
            <a:endParaRPr lang="en-AU" dirty="0"/>
          </a:p>
        </p:txBody>
      </p:sp>
      <p:pic>
        <p:nvPicPr>
          <p:cNvPr id="5" name="Picture 4" descr="A glass of red liquid&#10;&#10;Description automatically generated with low confidence">
            <a:extLst>
              <a:ext uri="{FF2B5EF4-FFF2-40B4-BE49-F238E27FC236}">
                <a16:creationId xmlns:a16="http://schemas.microsoft.com/office/drawing/2014/main" id="{0AD9714D-DEBC-30C8-A796-6A3B2837A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280" y="411510"/>
            <a:ext cx="1583270" cy="2964751"/>
          </a:xfrm>
          <a:prstGeom prst="rect">
            <a:avLst/>
          </a:prstGeom>
        </p:spPr>
      </p:pic>
    </p:spTree>
    <p:extLst>
      <p:ext uri="{BB962C8B-B14F-4D97-AF65-F5344CB8AC3E}">
        <p14:creationId xmlns:p14="http://schemas.microsoft.com/office/powerpoint/2010/main" val="3353206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17F4C-A8D2-91C0-A0F1-533EAE19C679}"/>
              </a:ext>
            </a:extLst>
          </p:cNvPr>
          <p:cNvSpPr>
            <a:spLocks noGrp="1"/>
          </p:cNvSpPr>
          <p:nvPr>
            <p:ph type="title"/>
          </p:nvPr>
        </p:nvSpPr>
        <p:spPr/>
        <p:txBody>
          <a:bodyPr/>
          <a:lstStyle/>
          <a:p>
            <a:r>
              <a:rPr lang="en-AU" b="1" i="0" u="none" strike="noStrike" dirty="0">
                <a:solidFill>
                  <a:srgbClr val="007096"/>
                </a:solidFill>
                <a:effectLst/>
              </a:rPr>
              <a:t>Fruit drinks</a:t>
            </a:r>
            <a:endParaRPr lang="en-AU" dirty="0"/>
          </a:p>
        </p:txBody>
      </p:sp>
      <p:pic>
        <p:nvPicPr>
          <p:cNvPr id="5" name="Picture 4" descr="A picture containing food, fruit drink, orange, honey&#10;&#10;Description automatically generated">
            <a:extLst>
              <a:ext uri="{FF2B5EF4-FFF2-40B4-BE49-F238E27FC236}">
                <a16:creationId xmlns:a16="http://schemas.microsoft.com/office/drawing/2014/main" id="{6E3823D3-FBC8-CE60-B6B4-06B3C031DF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2393" y="411510"/>
            <a:ext cx="2083777" cy="3435846"/>
          </a:xfrm>
          <a:prstGeom prst="rect">
            <a:avLst/>
          </a:prstGeom>
        </p:spPr>
      </p:pic>
      <p:sp>
        <p:nvSpPr>
          <p:cNvPr id="3" name="Content Placeholder 2">
            <a:extLst>
              <a:ext uri="{FF2B5EF4-FFF2-40B4-BE49-F238E27FC236}">
                <a16:creationId xmlns:a16="http://schemas.microsoft.com/office/drawing/2014/main" id="{3A0589E7-6976-E63E-B62E-129D28DE2E07}"/>
              </a:ext>
            </a:extLst>
          </p:cNvPr>
          <p:cNvSpPr>
            <a:spLocks noGrp="1"/>
          </p:cNvSpPr>
          <p:nvPr>
            <p:ph idx="1"/>
          </p:nvPr>
        </p:nvSpPr>
        <p:spPr>
          <a:xfrm>
            <a:off x="323528" y="1200150"/>
            <a:ext cx="6624736" cy="3277760"/>
          </a:xfrm>
        </p:spPr>
        <p:txBody>
          <a:bodyPr/>
          <a:lstStyle/>
          <a:p>
            <a:r>
              <a:rPr lang="en-AU" b="0" i="0" u="none" strike="noStrike" dirty="0">
                <a:effectLst/>
                <a:latin typeface="Arial" panose="020B0604020202020204" pitchFamily="34" charset="0"/>
              </a:rPr>
              <a:t>Many “fruit” drinks contain very little actual fruit juice</a:t>
            </a:r>
          </a:p>
          <a:p>
            <a:r>
              <a:rPr lang="en-AU" dirty="0"/>
              <a:t>U</a:t>
            </a:r>
            <a:r>
              <a:rPr lang="en-AU" b="0" i="0" u="none" strike="noStrike" dirty="0">
                <a:effectLst/>
                <a:latin typeface="Arial" panose="020B0604020202020204" pitchFamily="34" charset="0"/>
              </a:rPr>
              <a:t>sually have loads of added sugar</a:t>
            </a:r>
            <a:endParaRPr lang="en-AU" dirty="0"/>
          </a:p>
        </p:txBody>
      </p:sp>
    </p:spTree>
    <p:extLst>
      <p:ext uri="{BB962C8B-B14F-4D97-AF65-F5344CB8AC3E}">
        <p14:creationId xmlns:p14="http://schemas.microsoft.com/office/powerpoint/2010/main" val="3538990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4A667-CC5E-4EFC-16CE-1ABBAAE87FB1}"/>
              </a:ext>
            </a:extLst>
          </p:cNvPr>
          <p:cNvSpPr>
            <a:spLocks noGrp="1"/>
          </p:cNvSpPr>
          <p:nvPr>
            <p:ph type="title"/>
          </p:nvPr>
        </p:nvSpPr>
        <p:spPr/>
        <p:txBody>
          <a:bodyPr/>
          <a:lstStyle/>
          <a:p>
            <a:r>
              <a:rPr lang="en-AU" b="1" i="0" u="none" strike="noStrike" dirty="0">
                <a:solidFill>
                  <a:srgbClr val="007096"/>
                </a:solidFill>
                <a:effectLst/>
              </a:rPr>
              <a:t>Fruit juice</a:t>
            </a:r>
            <a:endParaRPr lang="en-AU" dirty="0"/>
          </a:p>
        </p:txBody>
      </p:sp>
      <p:pic>
        <p:nvPicPr>
          <p:cNvPr id="5" name="Picture 4" descr="A jar of yellow liquid&#10;&#10;Description automatically generated with low confidence">
            <a:extLst>
              <a:ext uri="{FF2B5EF4-FFF2-40B4-BE49-F238E27FC236}">
                <a16:creationId xmlns:a16="http://schemas.microsoft.com/office/drawing/2014/main" id="{A1165547-5F0B-378C-44A4-DCBC693DA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9948" y="180606"/>
            <a:ext cx="1790524" cy="3156847"/>
          </a:xfrm>
          <a:prstGeom prst="rect">
            <a:avLst/>
          </a:prstGeom>
        </p:spPr>
      </p:pic>
      <p:sp>
        <p:nvSpPr>
          <p:cNvPr id="3" name="Content Placeholder 2">
            <a:extLst>
              <a:ext uri="{FF2B5EF4-FFF2-40B4-BE49-F238E27FC236}">
                <a16:creationId xmlns:a16="http://schemas.microsoft.com/office/drawing/2014/main" id="{0C6264BB-B5F2-4766-8302-978BD01701D4}"/>
              </a:ext>
            </a:extLst>
          </p:cNvPr>
          <p:cNvSpPr>
            <a:spLocks noGrp="1"/>
          </p:cNvSpPr>
          <p:nvPr>
            <p:ph idx="1"/>
          </p:nvPr>
        </p:nvSpPr>
        <p:spPr>
          <a:xfrm>
            <a:off x="323528" y="1200150"/>
            <a:ext cx="6624736" cy="3277760"/>
          </a:xfrm>
        </p:spPr>
        <p:txBody>
          <a:bodyPr/>
          <a:lstStyle/>
          <a:p>
            <a:r>
              <a:rPr lang="en-AU" dirty="0"/>
              <a:t>W</a:t>
            </a:r>
            <a:r>
              <a:rPr lang="en-AU" b="0" i="0" u="none" strike="noStrike" dirty="0">
                <a:effectLst/>
                <a:latin typeface="Arial" panose="020B0604020202020204" pitchFamily="34" charset="0"/>
              </a:rPr>
              <a:t>hen you juice a fruit, you squeeze all the sugar into a glass and throw away the fibre - that’s the best bit! </a:t>
            </a:r>
          </a:p>
          <a:p>
            <a:r>
              <a:rPr lang="en-AU" b="0" i="0" u="none" strike="noStrike" dirty="0">
                <a:effectLst/>
                <a:latin typeface="Arial" panose="020B0604020202020204" pitchFamily="34" charset="0"/>
              </a:rPr>
              <a:t>Small amounts of 100% fruit juice are okay to have </a:t>
            </a:r>
            <a:r>
              <a:rPr lang="en-AU" b="0" i="1" u="none" strike="noStrike" dirty="0">
                <a:effectLst/>
                <a:latin typeface="Arial" panose="020B0604020202020204" pitchFamily="34" charset="0"/>
              </a:rPr>
              <a:t>occasionally</a:t>
            </a:r>
            <a:endParaRPr lang="en-AU" b="0" i="0" u="none" strike="noStrike" dirty="0">
              <a:effectLst/>
              <a:latin typeface="Arial" panose="020B0604020202020204" pitchFamily="34" charset="0"/>
            </a:endParaRPr>
          </a:p>
          <a:p>
            <a:pPr marL="0" indent="0">
              <a:buNone/>
            </a:pPr>
            <a:endParaRPr lang="en-AU" dirty="0"/>
          </a:p>
        </p:txBody>
      </p:sp>
    </p:spTree>
    <p:extLst>
      <p:ext uri="{BB962C8B-B14F-4D97-AF65-F5344CB8AC3E}">
        <p14:creationId xmlns:p14="http://schemas.microsoft.com/office/powerpoint/2010/main" val="1346780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BF10-FD32-1A0E-1C46-5876D07B9980}"/>
              </a:ext>
            </a:extLst>
          </p:cNvPr>
          <p:cNvSpPr>
            <a:spLocks noGrp="1"/>
          </p:cNvSpPr>
          <p:nvPr>
            <p:ph type="title"/>
          </p:nvPr>
        </p:nvSpPr>
        <p:spPr/>
        <p:txBody>
          <a:bodyPr/>
          <a:lstStyle/>
          <a:p>
            <a:r>
              <a:rPr lang="en-AU" b="1" i="0" u="none" strike="noStrike" dirty="0">
                <a:solidFill>
                  <a:srgbClr val="007096"/>
                </a:solidFill>
                <a:effectLst/>
              </a:rPr>
              <a:t>Smoothies</a:t>
            </a:r>
            <a:endParaRPr lang="en-AU" dirty="0"/>
          </a:p>
        </p:txBody>
      </p:sp>
      <p:pic>
        <p:nvPicPr>
          <p:cNvPr id="5" name="Picture 4">
            <a:extLst>
              <a:ext uri="{FF2B5EF4-FFF2-40B4-BE49-F238E27FC236}">
                <a16:creationId xmlns:a16="http://schemas.microsoft.com/office/drawing/2014/main" id="{1170F2D0-3974-53E7-C82F-36064C75C0DC}"/>
              </a:ext>
            </a:extLst>
          </p:cNvPr>
          <p:cNvPicPr>
            <a:picLocks noChangeAspect="1"/>
          </p:cNvPicPr>
          <p:nvPr/>
        </p:nvPicPr>
        <p:blipFill>
          <a:blip r:embed="rId2"/>
          <a:stretch>
            <a:fillRect/>
          </a:stretch>
        </p:blipFill>
        <p:spPr>
          <a:xfrm>
            <a:off x="6372200" y="205979"/>
            <a:ext cx="2117770" cy="3896697"/>
          </a:xfrm>
          <a:prstGeom prst="rect">
            <a:avLst/>
          </a:prstGeom>
        </p:spPr>
      </p:pic>
      <p:sp>
        <p:nvSpPr>
          <p:cNvPr id="3" name="Content Placeholder 2">
            <a:extLst>
              <a:ext uri="{FF2B5EF4-FFF2-40B4-BE49-F238E27FC236}">
                <a16:creationId xmlns:a16="http://schemas.microsoft.com/office/drawing/2014/main" id="{F6F67147-EE07-E21B-21AF-58B744EE8E78}"/>
              </a:ext>
            </a:extLst>
          </p:cNvPr>
          <p:cNvSpPr>
            <a:spLocks noGrp="1"/>
          </p:cNvSpPr>
          <p:nvPr>
            <p:ph idx="1"/>
          </p:nvPr>
        </p:nvSpPr>
        <p:spPr>
          <a:xfrm>
            <a:off x="323528" y="1200150"/>
            <a:ext cx="6192688" cy="3277760"/>
          </a:xfrm>
        </p:spPr>
        <p:txBody>
          <a:bodyPr/>
          <a:lstStyle/>
          <a:p>
            <a:r>
              <a:rPr lang="en-AU" sz="2400" b="0" i="0" u="none" strike="noStrike" dirty="0">
                <a:effectLst/>
                <a:latin typeface="Arial" panose="020B0604020202020204" pitchFamily="34" charset="0"/>
              </a:rPr>
              <a:t>Smoothies use the whole fruit or veg (fibre, pulp and all) and plain milk so are usually a better choice than juice</a:t>
            </a:r>
          </a:p>
          <a:p>
            <a:r>
              <a:rPr lang="en-AU" sz="2400" b="0" i="0" u="none" strike="noStrike" dirty="0">
                <a:effectLst/>
                <a:latin typeface="Arial" panose="020B0604020202020204" pitchFamily="34" charset="0"/>
              </a:rPr>
              <a:t>Steer clear of added sweetening (e.g. honey, syrups) and ingredients like ice cream or sorbet</a:t>
            </a:r>
          </a:p>
          <a:p>
            <a:r>
              <a:rPr lang="en-AU" sz="2400" dirty="0"/>
              <a:t>W</a:t>
            </a:r>
            <a:r>
              <a:rPr lang="en-AU" sz="2400" b="0" i="0" u="none" strike="noStrike" dirty="0">
                <a:effectLst/>
                <a:latin typeface="Arial" panose="020B0604020202020204" pitchFamily="34" charset="0"/>
              </a:rPr>
              <a:t>atch out for take-away smoothies as they often come in huge portion sizes!</a:t>
            </a:r>
          </a:p>
        </p:txBody>
      </p:sp>
    </p:spTree>
    <p:extLst>
      <p:ext uri="{BB962C8B-B14F-4D97-AF65-F5344CB8AC3E}">
        <p14:creationId xmlns:p14="http://schemas.microsoft.com/office/powerpoint/2010/main" val="943464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6FD6-8F00-AFB1-6AC3-E42B27D9C6D9}"/>
              </a:ext>
            </a:extLst>
          </p:cNvPr>
          <p:cNvSpPr>
            <a:spLocks noGrp="1"/>
          </p:cNvSpPr>
          <p:nvPr>
            <p:ph type="title"/>
          </p:nvPr>
        </p:nvSpPr>
        <p:spPr/>
        <p:txBody>
          <a:bodyPr/>
          <a:lstStyle/>
          <a:p>
            <a:r>
              <a:rPr lang="en-AU" b="1" i="0" u="none" strike="noStrike" dirty="0">
                <a:solidFill>
                  <a:srgbClr val="007096"/>
                </a:solidFill>
                <a:effectLst/>
              </a:rPr>
              <a:t>Coconut water</a:t>
            </a:r>
            <a:endParaRPr lang="en-AU" dirty="0"/>
          </a:p>
        </p:txBody>
      </p:sp>
      <p:pic>
        <p:nvPicPr>
          <p:cNvPr id="7" name="Picture 6">
            <a:extLst>
              <a:ext uri="{FF2B5EF4-FFF2-40B4-BE49-F238E27FC236}">
                <a16:creationId xmlns:a16="http://schemas.microsoft.com/office/drawing/2014/main" id="{7477D6BE-2FA4-3F65-B6BE-C5403F99EC44}"/>
              </a:ext>
            </a:extLst>
          </p:cNvPr>
          <p:cNvPicPr>
            <a:picLocks noChangeAspect="1"/>
          </p:cNvPicPr>
          <p:nvPr/>
        </p:nvPicPr>
        <p:blipFill>
          <a:blip r:embed="rId2"/>
          <a:stretch>
            <a:fillRect/>
          </a:stretch>
        </p:blipFill>
        <p:spPr>
          <a:xfrm>
            <a:off x="6499009" y="228849"/>
            <a:ext cx="2321463" cy="3075806"/>
          </a:xfrm>
          <a:prstGeom prst="rect">
            <a:avLst/>
          </a:prstGeom>
        </p:spPr>
      </p:pic>
      <p:sp>
        <p:nvSpPr>
          <p:cNvPr id="3" name="Content Placeholder 2">
            <a:extLst>
              <a:ext uri="{FF2B5EF4-FFF2-40B4-BE49-F238E27FC236}">
                <a16:creationId xmlns:a16="http://schemas.microsoft.com/office/drawing/2014/main" id="{6A85095A-0E17-B160-B6F4-ACA9BB2F1598}"/>
              </a:ext>
            </a:extLst>
          </p:cNvPr>
          <p:cNvSpPr>
            <a:spLocks noGrp="1"/>
          </p:cNvSpPr>
          <p:nvPr>
            <p:ph idx="1"/>
          </p:nvPr>
        </p:nvSpPr>
        <p:spPr>
          <a:xfrm>
            <a:off x="323528" y="1200150"/>
            <a:ext cx="6336704" cy="3277760"/>
          </a:xfrm>
        </p:spPr>
        <p:txBody>
          <a:bodyPr/>
          <a:lstStyle/>
          <a:p>
            <a:r>
              <a:rPr lang="en-AU" sz="2400" b="0" i="0" u="none" strike="noStrike" dirty="0">
                <a:effectLst/>
                <a:latin typeface="Arial" panose="020B0604020202020204" pitchFamily="34" charset="0"/>
              </a:rPr>
              <a:t>There are a lot of health claims made about coconut water that are not supported by the science</a:t>
            </a:r>
          </a:p>
          <a:p>
            <a:r>
              <a:rPr lang="en-AU" sz="2400" b="0" i="0" u="none" strike="noStrike" dirty="0">
                <a:effectLst/>
                <a:latin typeface="Arial" panose="020B0604020202020204" pitchFamily="34" charset="0"/>
              </a:rPr>
              <a:t>Straight coconut water has about half the sugar of a soft drink</a:t>
            </a:r>
          </a:p>
          <a:p>
            <a:r>
              <a:rPr lang="en-AU" sz="2400" dirty="0"/>
              <a:t>M</a:t>
            </a:r>
            <a:r>
              <a:rPr lang="en-AU" sz="2400" b="0" i="0" u="none" strike="noStrike" dirty="0">
                <a:effectLst/>
                <a:latin typeface="Arial" panose="020B0604020202020204" pitchFamily="34" charset="0"/>
              </a:rPr>
              <a:t>any packaged coconut waters also contain added sugar, so be sure to check the ingredients list</a:t>
            </a:r>
          </a:p>
          <a:p>
            <a:pPr marL="0" indent="0">
              <a:buNone/>
            </a:pPr>
            <a:endParaRPr lang="en-AU" dirty="0"/>
          </a:p>
        </p:txBody>
      </p:sp>
    </p:spTree>
    <p:extLst>
      <p:ext uri="{BB962C8B-B14F-4D97-AF65-F5344CB8AC3E}">
        <p14:creationId xmlns:p14="http://schemas.microsoft.com/office/powerpoint/2010/main" val="2516524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754B-BBEF-DB68-95E8-F175197D82F6}"/>
              </a:ext>
            </a:extLst>
          </p:cNvPr>
          <p:cNvSpPr>
            <a:spLocks noGrp="1"/>
          </p:cNvSpPr>
          <p:nvPr>
            <p:ph type="title"/>
          </p:nvPr>
        </p:nvSpPr>
        <p:spPr/>
        <p:txBody>
          <a:bodyPr/>
          <a:lstStyle/>
          <a:p>
            <a:r>
              <a:rPr lang="en-AU" dirty="0"/>
              <a:t>Healthy drinks</a:t>
            </a:r>
          </a:p>
        </p:txBody>
      </p:sp>
      <p:pic>
        <p:nvPicPr>
          <p:cNvPr id="16" name="Picture 15" descr="A glass of milk&#10;&#10;Description automatically generated">
            <a:extLst>
              <a:ext uri="{FF2B5EF4-FFF2-40B4-BE49-F238E27FC236}">
                <a16:creationId xmlns:a16="http://schemas.microsoft.com/office/drawing/2014/main" id="{6FE96254-8F10-ADA3-D214-48ACC9A4C9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036" r="11685"/>
          <a:stretch/>
        </p:blipFill>
        <p:spPr>
          <a:xfrm>
            <a:off x="221821" y="1733399"/>
            <a:ext cx="1181827" cy="2415171"/>
          </a:xfrm>
          <a:prstGeom prst="rect">
            <a:avLst/>
          </a:prstGeom>
        </p:spPr>
      </p:pic>
      <p:pic>
        <p:nvPicPr>
          <p:cNvPr id="18" name="Picture 17" descr="A cup of coffee&#10;&#10;Description automatically generated with medium confidence">
            <a:extLst>
              <a:ext uri="{FF2B5EF4-FFF2-40B4-BE49-F238E27FC236}">
                <a16:creationId xmlns:a16="http://schemas.microsoft.com/office/drawing/2014/main" id="{B9A744B1-725C-C4B6-7E49-0F6C0838BD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7024" y="2283718"/>
            <a:ext cx="1924705" cy="1775090"/>
          </a:xfrm>
          <a:prstGeom prst="rect">
            <a:avLst/>
          </a:prstGeom>
        </p:spPr>
      </p:pic>
      <p:pic>
        <p:nvPicPr>
          <p:cNvPr id="20" name="Picture 19" descr="A plastic water bottle&#10;&#10;Description automatically generated with low confidence">
            <a:extLst>
              <a:ext uri="{FF2B5EF4-FFF2-40B4-BE49-F238E27FC236}">
                <a16:creationId xmlns:a16="http://schemas.microsoft.com/office/drawing/2014/main" id="{9AE746C9-97B0-FC82-0BB3-D92EE4716C1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419" r="5732"/>
          <a:stretch/>
        </p:blipFill>
        <p:spPr>
          <a:xfrm>
            <a:off x="1407639" y="1208667"/>
            <a:ext cx="1115934" cy="2918091"/>
          </a:xfrm>
          <a:prstGeom prst="rect">
            <a:avLst/>
          </a:prstGeom>
        </p:spPr>
      </p:pic>
      <p:pic>
        <p:nvPicPr>
          <p:cNvPr id="22" name="Picture 21" descr="A teacup on a saucer&#10;&#10;Description automatically generated with medium confidence">
            <a:extLst>
              <a:ext uri="{FF2B5EF4-FFF2-40B4-BE49-F238E27FC236}">
                <a16:creationId xmlns:a16="http://schemas.microsoft.com/office/drawing/2014/main" id="{4AECAC1A-4598-6FAA-6599-0A047127DC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659622" y="2571750"/>
            <a:ext cx="1963012" cy="1374108"/>
          </a:xfrm>
          <a:prstGeom prst="rect">
            <a:avLst/>
          </a:prstGeom>
        </p:spPr>
      </p:pic>
      <p:pic>
        <p:nvPicPr>
          <p:cNvPr id="24" name="Picture 23" descr="A glass of milk&#10;&#10;Description automatically generated">
            <a:extLst>
              <a:ext uri="{FF2B5EF4-FFF2-40B4-BE49-F238E27FC236}">
                <a16:creationId xmlns:a16="http://schemas.microsoft.com/office/drawing/2014/main" id="{AF2250A8-F46D-4A00-659A-33E80BC08F92}"/>
              </a:ext>
            </a:extLst>
          </p:cNvPr>
          <p:cNvPicPr>
            <a:picLocks noChangeAspect="1"/>
          </p:cNvPicPr>
          <p:nvPr/>
        </p:nvPicPr>
        <p:blipFill rotWithShape="1">
          <a:blip r:embed="rId7">
            <a:extLst>
              <a:ext uri="{28A0092B-C50C-407E-A947-70E740481C1C}">
                <a14:useLocalDpi xmlns:a14="http://schemas.microsoft.com/office/drawing/2010/main" val="0"/>
              </a:ext>
            </a:extLst>
          </a:blip>
          <a:srcRect l="4025" t="-4412" r="7868" b="10716"/>
          <a:stretch/>
        </p:blipFill>
        <p:spPr>
          <a:xfrm>
            <a:off x="2482262" y="1733399"/>
            <a:ext cx="1346870" cy="2257459"/>
          </a:xfrm>
          <a:prstGeom prst="rect">
            <a:avLst/>
          </a:prstGeom>
        </p:spPr>
      </p:pic>
      <p:pic>
        <p:nvPicPr>
          <p:cNvPr id="27" name="Picture 26">
            <a:extLst>
              <a:ext uri="{FF2B5EF4-FFF2-40B4-BE49-F238E27FC236}">
                <a16:creationId xmlns:a16="http://schemas.microsoft.com/office/drawing/2014/main" id="{68F4E2D6-5387-0FA6-5502-0DF642D3C26C}"/>
              </a:ext>
            </a:extLst>
          </p:cNvPr>
          <p:cNvPicPr>
            <a:picLocks noChangeAspect="1"/>
          </p:cNvPicPr>
          <p:nvPr/>
        </p:nvPicPr>
        <p:blipFill rotWithShape="1">
          <a:blip r:embed="rId8"/>
          <a:srcRect l="62903"/>
          <a:stretch/>
        </p:blipFill>
        <p:spPr>
          <a:xfrm>
            <a:off x="7736361" y="1309863"/>
            <a:ext cx="1286908" cy="2635995"/>
          </a:xfrm>
          <a:prstGeom prst="rect">
            <a:avLst/>
          </a:prstGeom>
        </p:spPr>
      </p:pic>
    </p:spTree>
    <p:extLst>
      <p:ext uri="{BB962C8B-B14F-4D97-AF65-F5344CB8AC3E}">
        <p14:creationId xmlns:p14="http://schemas.microsoft.com/office/powerpoint/2010/main" val="322456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DAD9AD-CB27-4696-9BAF-9D86E6B81025}"/>
              </a:ext>
            </a:extLst>
          </p:cNvPr>
          <p:cNvSpPr>
            <a:spLocks noGrp="1"/>
          </p:cNvSpPr>
          <p:nvPr>
            <p:ph idx="1"/>
          </p:nvPr>
        </p:nvSpPr>
        <p:spPr>
          <a:xfrm>
            <a:off x="323528" y="1131590"/>
            <a:ext cx="5832648" cy="3277760"/>
          </a:xfrm>
        </p:spPr>
        <p:txBody>
          <a:bodyPr/>
          <a:lstStyle/>
          <a:p>
            <a:r>
              <a:rPr lang="en-AU" sz="2400" dirty="0"/>
              <a:t>Natural vs added sugar</a:t>
            </a:r>
          </a:p>
          <a:p>
            <a:r>
              <a:rPr lang="en-AU" sz="2400" dirty="0"/>
              <a:t>Different names for sugar and how to spot them</a:t>
            </a:r>
          </a:p>
          <a:p>
            <a:r>
              <a:rPr lang="en-AU" sz="2400" dirty="0"/>
              <a:t>What are sugary drinks</a:t>
            </a:r>
          </a:p>
          <a:p>
            <a:r>
              <a:rPr lang="en-AU" sz="2400" dirty="0"/>
              <a:t>The sneaky sugar in “healthy” drinks</a:t>
            </a:r>
          </a:p>
          <a:p>
            <a:r>
              <a:rPr lang="en-AU" sz="2400" dirty="0"/>
              <a:t>How to tell if you’re drinking enough water</a:t>
            </a:r>
            <a:br>
              <a:rPr lang="en-AU" sz="2400" dirty="0"/>
            </a:br>
            <a:endParaRPr lang="en-AU" sz="2400" dirty="0"/>
          </a:p>
          <a:p>
            <a:endParaRPr lang="en-AU" sz="2400" dirty="0"/>
          </a:p>
        </p:txBody>
      </p:sp>
      <p:sp>
        <p:nvSpPr>
          <p:cNvPr id="5" name="Title 4">
            <a:extLst>
              <a:ext uri="{FF2B5EF4-FFF2-40B4-BE49-F238E27FC236}">
                <a16:creationId xmlns:a16="http://schemas.microsoft.com/office/drawing/2014/main" id="{700545C2-9EF6-A4CD-8CDA-F725B2CFD05B}"/>
              </a:ext>
            </a:extLst>
          </p:cNvPr>
          <p:cNvSpPr>
            <a:spLocks noGrp="1"/>
          </p:cNvSpPr>
          <p:nvPr>
            <p:ph type="title"/>
          </p:nvPr>
        </p:nvSpPr>
        <p:spPr/>
        <p:txBody>
          <a:bodyPr/>
          <a:lstStyle/>
          <a:p>
            <a:r>
              <a:rPr lang="en-AU" dirty="0"/>
              <a:t>On the menu today</a:t>
            </a:r>
          </a:p>
        </p:txBody>
      </p:sp>
      <p:pic>
        <p:nvPicPr>
          <p:cNvPr id="1026" name="Picture 2" descr="pouring water on person's hands">
            <a:extLst>
              <a:ext uri="{FF2B5EF4-FFF2-40B4-BE49-F238E27FC236}">
                <a16:creationId xmlns:a16="http://schemas.microsoft.com/office/drawing/2014/main" id="{5AC647BC-BFB7-C102-234D-C747FC39EF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23478"/>
            <a:ext cx="2376264" cy="35643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22B6D10-2509-0105-726E-358B33C3FBBB}"/>
              </a:ext>
            </a:extLst>
          </p:cNvPr>
          <p:cNvSpPr txBox="1"/>
          <p:nvPr/>
        </p:nvSpPr>
        <p:spPr>
          <a:xfrm>
            <a:off x="107504" y="4501158"/>
            <a:ext cx="4598632" cy="230832"/>
          </a:xfrm>
          <a:prstGeom prst="rect">
            <a:avLst/>
          </a:prstGeom>
          <a:noFill/>
        </p:spPr>
        <p:txBody>
          <a:bodyPr wrap="square">
            <a:spAutoFit/>
          </a:bodyPr>
          <a:lstStyle/>
          <a:p>
            <a:r>
              <a:rPr lang="en-AU" sz="900" dirty="0">
                <a:latin typeface="Arial" panose="020B0604020202020204" pitchFamily="34" charset="0"/>
              </a:rPr>
              <a:t>Photo by </a:t>
            </a:r>
            <a:r>
              <a:rPr lang="en-AU" sz="900" dirty="0" err="1">
                <a:latin typeface="Arial" panose="020B0604020202020204" pitchFamily="34" charset="0"/>
                <a:hlinkClick r:id="rId4"/>
              </a:rPr>
              <a:t>mrjn</a:t>
            </a:r>
            <a:r>
              <a:rPr lang="en-AU" sz="900" dirty="0">
                <a:latin typeface="Arial" panose="020B0604020202020204" pitchFamily="34" charset="0"/>
                <a:hlinkClick r:id="rId4"/>
              </a:rPr>
              <a:t> Photography</a:t>
            </a:r>
            <a:r>
              <a:rPr lang="en-AU" sz="900" dirty="0">
                <a:latin typeface="Arial" panose="020B0604020202020204" pitchFamily="34" charset="0"/>
              </a:rPr>
              <a:t> on </a:t>
            </a:r>
            <a:r>
              <a:rPr lang="en-AU" sz="900" dirty="0" err="1">
                <a:latin typeface="Arial" panose="020B0604020202020204" pitchFamily="34" charset="0"/>
                <a:hlinkClick r:id="rId5"/>
              </a:rPr>
              <a:t>Unsplash</a:t>
            </a:r>
            <a:r>
              <a:rPr lang="en-AU" sz="900" dirty="0">
                <a:latin typeface="Arial" panose="020B0604020202020204" pitchFamily="34" charset="0"/>
              </a:rPr>
              <a:t> </a:t>
            </a:r>
          </a:p>
        </p:txBody>
      </p:sp>
    </p:spTree>
    <p:extLst>
      <p:ext uri="{BB962C8B-B14F-4D97-AF65-F5344CB8AC3E}">
        <p14:creationId xmlns:p14="http://schemas.microsoft.com/office/powerpoint/2010/main" val="3303813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4994-F78E-34B1-B3AE-AA4C3A02A235}"/>
              </a:ext>
            </a:extLst>
          </p:cNvPr>
          <p:cNvSpPr>
            <a:spLocks noGrp="1"/>
          </p:cNvSpPr>
          <p:nvPr>
            <p:ph type="title"/>
          </p:nvPr>
        </p:nvSpPr>
        <p:spPr>
          <a:xfrm>
            <a:off x="323528" y="1419622"/>
            <a:ext cx="2609073" cy="857250"/>
          </a:xfrm>
        </p:spPr>
        <p:txBody>
          <a:bodyPr/>
          <a:lstStyle/>
          <a:p>
            <a:r>
              <a:rPr lang="en-AU" dirty="0"/>
              <a:t>Am I drinking enough water?</a:t>
            </a:r>
          </a:p>
        </p:txBody>
      </p:sp>
      <p:pic>
        <p:nvPicPr>
          <p:cNvPr id="5" name="Picture 4">
            <a:extLst>
              <a:ext uri="{FF2B5EF4-FFF2-40B4-BE49-F238E27FC236}">
                <a16:creationId xmlns:a16="http://schemas.microsoft.com/office/drawing/2014/main" id="{D63AB29B-463E-87C1-ED4F-AA21AB5383D7}"/>
              </a:ext>
            </a:extLst>
          </p:cNvPr>
          <p:cNvPicPr>
            <a:picLocks noChangeAspect="1"/>
          </p:cNvPicPr>
          <p:nvPr/>
        </p:nvPicPr>
        <p:blipFill rotWithShape="1">
          <a:blip r:embed="rId3"/>
          <a:srcRect r="2739"/>
          <a:stretch/>
        </p:blipFill>
        <p:spPr>
          <a:xfrm>
            <a:off x="3059832" y="267494"/>
            <a:ext cx="5902675" cy="4445604"/>
          </a:xfrm>
          <a:prstGeom prst="rect">
            <a:avLst/>
          </a:prstGeom>
        </p:spPr>
      </p:pic>
    </p:spTree>
    <p:extLst>
      <p:ext uri="{BB962C8B-B14F-4D97-AF65-F5344CB8AC3E}">
        <p14:creationId xmlns:p14="http://schemas.microsoft.com/office/powerpoint/2010/main" val="538031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627534"/>
            <a:ext cx="4680520" cy="857250"/>
          </a:xfrm>
        </p:spPr>
        <p:txBody>
          <a:bodyPr/>
          <a:lstStyle/>
          <a:p>
            <a:r>
              <a:rPr lang="en-AU" dirty="0"/>
              <a:t>Sugary drinks calculator</a:t>
            </a:r>
          </a:p>
        </p:txBody>
      </p:sp>
      <p:pic>
        <p:nvPicPr>
          <p:cNvPr id="4" name="Picture 3">
            <a:extLst>
              <a:ext uri="{FF2B5EF4-FFF2-40B4-BE49-F238E27FC236}">
                <a16:creationId xmlns:a16="http://schemas.microsoft.com/office/drawing/2014/main" id="{4E65CCAC-A024-A39A-FBBB-65F1C0A73BB8}"/>
              </a:ext>
            </a:extLst>
          </p:cNvPr>
          <p:cNvPicPr>
            <a:picLocks noChangeAspect="1"/>
          </p:cNvPicPr>
          <p:nvPr/>
        </p:nvPicPr>
        <p:blipFill>
          <a:blip r:embed="rId3"/>
          <a:stretch>
            <a:fillRect/>
          </a:stretch>
        </p:blipFill>
        <p:spPr>
          <a:xfrm>
            <a:off x="251520" y="195486"/>
            <a:ext cx="4464496" cy="4464496"/>
          </a:xfrm>
          <a:prstGeom prst="rect">
            <a:avLst/>
          </a:prstGeom>
        </p:spPr>
      </p:pic>
    </p:spTree>
    <p:extLst>
      <p:ext uri="{BB962C8B-B14F-4D97-AF65-F5344CB8AC3E}">
        <p14:creationId xmlns:p14="http://schemas.microsoft.com/office/powerpoint/2010/main" val="826572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Summary</a:t>
            </a:r>
          </a:p>
        </p:txBody>
      </p:sp>
      <p:sp>
        <p:nvSpPr>
          <p:cNvPr id="3" name="Content Placeholder 2"/>
          <p:cNvSpPr>
            <a:spLocks noGrp="1"/>
          </p:cNvSpPr>
          <p:nvPr>
            <p:ph idx="1"/>
          </p:nvPr>
        </p:nvSpPr>
        <p:spPr/>
        <p:txBody>
          <a:bodyPr>
            <a:normAutofit fontScale="55000" lnSpcReduction="20000"/>
          </a:bodyPr>
          <a:lstStyle/>
          <a:p>
            <a:pPr>
              <a:lnSpc>
                <a:spcPct val="120000"/>
              </a:lnSpc>
            </a:pPr>
            <a:r>
              <a:rPr lang="en-AU" sz="4200" dirty="0"/>
              <a:t>Sugary drinks have lots of kilojoules and added sugars </a:t>
            </a:r>
          </a:p>
          <a:p>
            <a:pPr>
              <a:lnSpc>
                <a:spcPct val="120000"/>
              </a:lnSpc>
            </a:pPr>
            <a:r>
              <a:rPr lang="en-AU" sz="4200" dirty="0"/>
              <a:t>Some sugary drinks have the same kilojoules as a small meal</a:t>
            </a:r>
          </a:p>
          <a:p>
            <a:pPr>
              <a:lnSpc>
                <a:spcPct val="120000"/>
              </a:lnSpc>
            </a:pPr>
            <a:r>
              <a:rPr lang="en-AU" sz="4200" dirty="0"/>
              <a:t>Drinking sugary drinks increases your risk of weight gain, chronic diseases and tooth decay</a:t>
            </a:r>
          </a:p>
          <a:p>
            <a:pPr>
              <a:lnSpc>
                <a:spcPct val="120000"/>
              </a:lnSpc>
            </a:pPr>
            <a:r>
              <a:rPr lang="en-AU" sz="4200" dirty="0"/>
              <a:t>Only have sugary drinks occasionally and in small amounts</a:t>
            </a:r>
          </a:p>
          <a:p>
            <a:pPr>
              <a:lnSpc>
                <a:spcPct val="120000"/>
              </a:lnSpc>
            </a:pPr>
            <a:r>
              <a:rPr lang="en-AU" sz="4200" dirty="0"/>
              <a:t>Go for tap water as your drink of choice</a:t>
            </a:r>
          </a:p>
          <a:p>
            <a:pPr>
              <a:lnSpc>
                <a:spcPct val="120000"/>
              </a:lnSpc>
            </a:pPr>
            <a:endParaRPr lang="en-AU" dirty="0"/>
          </a:p>
          <a:p>
            <a:pPr>
              <a:lnSpc>
                <a:spcPct val="120000"/>
              </a:lnSpc>
            </a:pPr>
            <a:endParaRPr lang="en-AU" dirty="0"/>
          </a:p>
        </p:txBody>
      </p:sp>
    </p:spTree>
    <p:extLst>
      <p:ext uri="{BB962C8B-B14F-4D97-AF65-F5344CB8AC3E}">
        <p14:creationId xmlns:p14="http://schemas.microsoft.com/office/powerpoint/2010/main" val="1054669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B6A450-E43C-B55F-7499-A1B7C7D233E6}"/>
              </a:ext>
            </a:extLst>
          </p:cNvPr>
          <p:cNvSpPr>
            <a:spLocks noGrp="1"/>
          </p:cNvSpPr>
          <p:nvPr>
            <p:ph type="title"/>
          </p:nvPr>
        </p:nvSpPr>
        <p:spPr/>
        <p:txBody>
          <a:bodyPr/>
          <a:lstStyle/>
          <a:p>
            <a:r>
              <a:rPr lang="en-AU" sz="3600" dirty="0"/>
              <a:t>Free LiveLighter tools and resources</a:t>
            </a:r>
          </a:p>
        </p:txBody>
      </p:sp>
      <p:pic>
        <p:nvPicPr>
          <p:cNvPr id="5" name="Picture 4">
            <a:extLst>
              <a:ext uri="{FF2B5EF4-FFF2-40B4-BE49-F238E27FC236}">
                <a16:creationId xmlns:a16="http://schemas.microsoft.com/office/drawing/2014/main" id="{2B07504F-03C6-C5E2-E7C7-7FBE289D0E72}"/>
              </a:ext>
            </a:extLst>
          </p:cNvPr>
          <p:cNvPicPr>
            <a:picLocks noChangeAspect="1"/>
          </p:cNvPicPr>
          <p:nvPr/>
        </p:nvPicPr>
        <p:blipFill>
          <a:blip r:embed="rId3"/>
          <a:stretch>
            <a:fillRect/>
          </a:stretch>
        </p:blipFill>
        <p:spPr>
          <a:xfrm>
            <a:off x="207105" y="1095394"/>
            <a:ext cx="3037706" cy="1764382"/>
          </a:xfrm>
          <a:prstGeom prst="rect">
            <a:avLst/>
          </a:prstGeom>
        </p:spPr>
      </p:pic>
      <p:pic>
        <p:nvPicPr>
          <p:cNvPr id="4098" name="Picture 2" descr="Suite of resources">
            <a:extLst>
              <a:ext uri="{FF2B5EF4-FFF2-40B4-BE49-F238E27FC236}">
                <a16:creationId xmlns:a16="http://schemas.microsoft.com/office/drawing/2014/main" id="{18349442-391F-E82A-18E3-B8C2EB3229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105" y="2901681"/>
            <a:ext cx="3096344" cy="18152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Graphical user interface, website&#10;&#10;Description automatically generated with medium confidence">
            <a:extLst>
              <a:ext uri="{FF2B5EF4-FFF2-40B4-BE49-F238E27FC236}">
                <a16:creationId xmlns:a16="http://schemas.microsoft.com/office/drawing/2014/main" id="{9598BF63-BB95-DEFC-CFEF-E9D5E997F4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8096" y="1028729"/>
            <a:ext cx="2545474" cy="1771412"/>
          </a:xfrm>
          <a:prstGeom prst="rect">
            <a:avLst/>
          </a:prstGeom>
        </p:spPr>
      </p:pic>
      <p:pic>
        <p:nvPicPr>
          <p:cNvPr id="15" name="Picture 14">
            <a:extLst>
              <a:ext uri="{FF2B5EF4-FFF2-40B4-BE49-F238E27FC236}">
                <a16:creationId xmlns:a16="http://schemas.microsoft.com/office/drawing/2014/main" id="{FD734AD1-93EA-FA34-34C1-380096D84783}"/>
              </a:ext>
            </a:extLst>
          </p:cNvPr>
          <p:cNvPicPr>
            <a:picLocks noChangeAspect="1"/>
          </p:cNvPicPr>
          <p:nvPr/>
        </p:nvPicPr>
        <p:blipFill>
          <a:blip r:embed="rId6"/>
          <a:stretch>
            <a:fillRect/>
          </a:stretch>
        </p:blipFill>
        <p:spPr>
          <a:xfrm>
            <a:off x="5664777" y="2901681"/>
            <a:ext cx="3229092" cy="1902317"/>
          </a:xfrm>
          <a:prstGeom prst="rect">
            <a:avLst/>
          </a:prstGeom>
        </p:spPr>
      </p:pic>
      <p:pic>
        <p:nvPicPr>
          <p:cNvPr id="17" name="Picture 16">
            <a:extLst>
              <a:ext uri="{FF2B5EF4-FFF2-40B4-BE49-F238E27FC236}">
                <a16:creationId xmlns:a16="http://schemas.microsoft.com/office/drawing/2014/main" id="{132B52B3-D294-6E29-7C74-D760E021AC7C}"/>
              </a:ext>
            </a:extLst>
          </p:cNvPr>
          <p:cNvPicPr>
            <a:picLocks noChangeAspect="1"/>
          </p:cNvPicPr>
          <p:nvPr/>
        </p:nvPicPr>
        <p:blipFill>
          <a:blip r:embed="rId7"/>
          <a:stretch>
            <a:fillRect/>
          </a:stretch>
        </p:blipFill>
        <p:spPr>
          <a:xfrm>
            <a:off x="3488588" y="3464716"/>
            <a:ext cx="1815098" cy="1275606"/>
          </a:xfrm>
          <a:prstGeom prst="rect">
            <a:avLst/>
          </a:prstGeom>
        </p:spPr>
      </p:pic>
      <p:pic>
        <p:nvPicPr>
          <p:cNvPr id="4" name="Picture 3">
            <a:extLst>
              <a:ext uri="{FF2B5EF4-FFF2-40B4-BE49-F238E27FC236}">
                <a16:creationId xmlns:a16="http://schemas.microsoft.com/office/drawing/2014/main" id="{6F906FC2-22E6-309D-1C43-42550ED14BD6}"/>
              </a:ext>
            </a:extLst>
          </p:cNvPr>
          <p:cNvPicPr>
            <a:picLocks noChangeAspect="1"/>
          </p:cNvPicPr>
          <p:nvPr/>
        </p:nvPicPr>
        <p:blipFill>
          <a:blip r:embed="rId8"/>
          <a:stretch>
            <a:fillRect/>
          </a:stretch>
        </p:blipFill>
        <p:spPr>
          <a:xfrm>
            <a:off x="3367847" y="1019645"/>
            <a:ext cx="2222404" cy="2222404"/>
          </a:xfrm>
          <a:prstGeom prst="rect">
            <a:avLst/>
          </a:prstGeom>
        </p:spPr>
      </p:pic>
    </p:spTree>
    <p:extLst>
      <p:ext uri="{BB962C8B-B14F-4D97-AF65-F5344CB8AC3E}">
        <p14:creationId xmlns:p14="http://schemas.microsoft.com/office/powerpoint/2010/main" val="1587171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202BA-62B8-4171-9813-076E6D26605C}"/>
              </a:ext>
            </a:extLst>
          </p:cNvPr>
          <p:cNvSpPr>
            <a:spLocks noGrp="1"/>
          </p:cNvSpPr>
          <p:nvPr>
            <p:ph type="ctrTitle"/>
          </p:nvPr>
        </p:nvSpPr>
        <p:spPr/>
        <p:txBody>
          <a:bodyPr/>
          <a:lstStyle/>
          <a:p>
            <a:r>
              <a:rPr lang="en-AU" sz="5400" dirty="0"/>
              <a:t>Questions?</a:t>
            </a:r>
          </a:p>
        </p:txBody>
      </p:sp>
    </p:spTree>
    <p:extLst>
      <p:ext uri="{BB962C8B-B14F-4D97-AF65-F5344CB8AC3E}">
        <p14:creationId xmlns:p14="http://schemas.microsoft.com/office/powerpoint/2010/main" val="90930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B5B7-EE77-856B-6BBF-DE54AFDED15E}"/>
              </a:ext>
            </a:extLst>
          </p:cNvPr>
          <p:cNvSpPr>
            <a:spLocks noGrp="1"/>
          </p:cNvSpPr>
          <p:nvPr>
            <p:ph type="title"/>
          </p:nvPr>
        </p:nvSpPr>
        <p:spPr/>
        <p:txBody>
          <a:bodyPr/>
          <a:lstStyle/>
          <a:p>
            <a:r>
              <a:rPr lang="en-AU" dirty="0"/>
              <a:t>Where do we find sugar?</a:t>
            </a:r>
          </a:p>
        </p:txBody>
      </p:sp>
      <p:sp>
        <p:nvSpPr>
          <p:cNvPr id="4" name="Text Placeholder 3">
            <a:extLst>
              <a:ext uri="{FF2B5EF4-FFF2-40B4-BE49-F238E27FC236}">
                <a16:creationId xmlns:a16="http://schemas.microsoft.com/office/drawing/2014/main" id="{811D624F-D1A6-6CD0-E75E-A9365799B25C}"/>
              </a:ext>
            </a:extLst>
          </p:cNvPr>
          <p:cNvSpPr>
            <a:spLocks noGrp="1"/>
          </p:cNvSpPr>
          <p:nvPr>
            <p:ph type="body" idx="1"/>
          </p:nvPr>
        </p:nvSpPr>
        <p:spPr/>
        <p:txBody>
          <a:bodyPr/>
          <a:lstStyle/>
          <a:p>
            <a:r>
              <a:rPr lang="en-AU" sz="3200" dirty="0"/>
              <a:t>Natural sugars</a:t>
            </a:r>
          </a:p>
        </p:txBody>
      </p:sp>
      <p:sp>
        <p:nvSpPr>
          <p:cNvPr id="5" name="Content Placeholder 4">
            <a:extLst>
              <a:ext uri="{FF2B5EF4-FFF2-40B4-BE49-F238E27FC236}">
                <a16:creationId xmlns:a16="http://schemas.microsoft.com/office/drawing/2014/main" id="{363F6A18-4FD8-2E50-12C8-B376A19EF965}"/>
              </a:ext>
            </a:extLst>
          </p:cNvPr>
          <p:cNvSpPr>
            <a:spLocks noGrp="1"/>
          </p:cNvSpPr>
          <p:nvPr>
            <p:ph sz="half" idx="2"/>
          </p:nvPr>
        </p:nvSpPr>
        <p:spPr/>
        <p:txBody>
          <a:bodyPr/>
          <a:lstStyle/>
          <a:p>
            <a:r>
              <a:rPr lang="en-AU" dirty="0"/>
              <a:t>Found in fruit and milk products</a:t>
            </a:r>
          </a:p>
        </p:txBody>
      </p:sp>
      <p:sp>
        <p:nvSpPr>
          <p:cNvPr id="6" name="Text Placeholder 5">
            <a:extLst>
              <a:ext uri="{FF2B5EF4-FFF2-40B4-BE49-F238E27FC236}">
                <a16:creationId xmlns:a16="http://schemas.microsoft.com/office/drawing/2014/main" id="{7B490FA7-AD61-0BAC-5F85-6321170C9BD6}"/>
              </a:ext>
            </a:extLst>
          </p:cNvPr>
          <p:cNvSpPr>
            <a:spLocks noGrp="1"/>
          </p:cNvSpPr>
          <p:nvPr>
            <p:ph type="body" sz="quarter" idx="3"/>
          </p:nvPr>
        </p:nvSpPr>
        <p:spPr/>
        <p:txBody>
          <a:bodyPr/>
          <a:lstStyle/>
          <a:p>
            <a:r>
              <a:rPr lang="en-AU" sz="3200" dirty="0"/>
              <a:t>Added sugars</a:t>
            </a:r>
          </a:p>
        </p:txBody>
      </p:sp>
      <p:sp>
        <p:nvSpPr>
          <p:cNvPr id="7" name="Content Placeholder 6">
            <a:extLst>
              <a:ext uri="{FF2B5EF4-FFF2-40B4-BE49-F238E27FC236}">
                <a16:creationId xmlns:a16="http://schemas.microsoft.com/office/drawing/2014/main" id="{96B77E04-48CF-6C1D-28C8-D786F9C2ABD2}"/>
              </a:ext>
            </a:extLst>
          </p:cNvPr>
          <p:cNvSpPr>
            <a:spLocks noGrp="1"/>
          </p:cNvSpPr>
          <p:nvPr>
            <p:ph sz="quarter" idx="4"/>
          </p:nvPr>
        </p:nvSpPr>
        <p:spPr>
          <a:xfrm>
            <a:off x="4645026" y="1939774"/>
            <a:ext cx="4175446" cy="2504184"/>
          </a:xfrm>
        </p:spPr>
        <p:txBody>
          <a:bodyPr/>
          <a:lstStyle/>
          <a:p>
            <a:r>
              <a:rPr lang="en-AU" dirty="0"/>
              <a:t>Found in highly processed foods and drinks</a:t>
            </a:r>
          </a:p>
        </p:txBody>
      </p:sp>
      <p:pic>
        <p:nvPicPr>
          <p:cNvPr id="1026" name="Picture 2" descr="fruit and milk products">
            <a:extLst>
              <a:ext uri="{FF2B5EF4-FFF2-40B4-BE49-F238E27FC236}">
                <a16:creationId xmlns:a16="http://schemas.microsoft.com/office/drawing/2014/main" id="{CA9B3531-4203-2A15-61EE-51B8747C6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32" y="2855966"/>
            <a:ext cx="3312368" cy="9558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ltra-processed foods">
            <a:extLst>
              <a:ext uri="{FF2B5EF4-FFF2-40B4-BE49-F238E27FC236}">
                <a16:creationId xmlns:a16="http://schemas.microsoft.com/office/drawing/2014/main" id="{9749EE59-BC61-4AF0-D2FA-AE53A0AFB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9238" y="2778833"/>
            <a:ext cx="3453350" cy="102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376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Sugar and health</a:t>
            </a:r>
          </a:p>
        </p:txBody>
      </p:sp>
      <p:sp>
        <p:nvSpPr>
          <p:cNvPr id="3" name="Content Placeholder 2"/>
          <p:cNvSpPr>
            <a:spLocks noGrp="1"/>
          </p:cNvSpPr>
          <p:nvPr>
            <p:ph idx="1"/>
          </p:nvPr>
        </p:nvSpPr>
        <p:spPr>
          <a:xfrm>
            <a:off x="323528" y="1200150"/>
            <a:ext cx="8424936" cy="3099792"/>
          </a:xfrm>
        </p:spPr>
        <p:txBody>
          <a:bodyPr>
            <a:normAutofit fontScale="85000" lnSpcReduction="10000"/>
          </a:bodyPr>
          <a:lstStyle/>
          <a:p>
            <a:pPr>
              <a:lnSpc>
                <a:spcPct val="110000"/>
              </a:lnSpc>
            </a:pPr>
            <a:r>
              <a:rPr lang="en-AU" sz="2900" dirty="0"/>
              <a:t>Sugary foods and drinks are heavily marketed and available everywhere, making it easy to have too much</a:t>
            </a:r>
          </a:p>
          <a:p>
            <a:pPr>
              <a:lnSpc>
                <a:spcPct val="110000"/>
              </a:lnSpc>
            </a:pPr>
            <a:r>
              <a:rPr lang="en-AU" sz="2900" dirty="0"/>
              <a:t>Having too much </a:t>
            </a:r>
            <a:r>
              <a:rPr lang="en-AU" sz="2900" b="1" dirty="0"/>
              <a:t>added sugar </a:t>
            </a:r>
            <a:r>
              <a:rPr lang="en-AU" sz="2900" dirty="0"/>
              <a:t>is linked to:</a:t>
            </a:r>
          </a:p>
          <a:p>
            <a:pPr lvl="1">
              <a:lnSpc>
                <a:spcPct val="110000"/>
              </a:lnSpc>
            </a:pPr>
            <a:r>
              <a:rPr lang="en-AU" dirty="0"/>
              <a:t>Tooth decay</a:t>
            </a:r>
          </a:p>
          <a:p>
            <a:pPr lvl="1">
              <a:lnSpc>
                <a:spcPct val="110000"/>
              </a:lnSpc>
            </a:pPr>
            <a:r>
              <a:rPr lang="en-AU" dirty="0"/>
              <a:t>Weight gain - which increases the risk of heart disease, type 2 diabetes, fatty liver disease and some cancers</a:t>
            </a:r>
          </a:p>
        </p:txBody>
      </p:sp>
    </p:spTree>
    <p:extLst>
      <p:ext uri="{BB962C8B-B14F-4D97-AF65-F5344CB8AC3E}">
        <p14:creationId xmlns:p14="http://schemas.microsoft.com/office/powerpoint/2010/main" val="3927242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p:txBody>
          <a:bodyPr/>
          <a:lstStyle/>
          <a:p>
            <a:r>
              <a:rPr lang="en-AU" dirty="0"/>
              <a:t>Other names for sugar…</a:t>
            </a:r>
          </a:p>
        </p:txBody>
      </p:sp>
      <p:sp>
        <p:nvSpPr>
          <p:cNvPr id="4" name="Text Placeholder 3"/>
          <p:cNvSpPr>
            <a:spLocks noGrp="1"/>
          </p:cNvSpPr>
          <p:nvPr>
            <p:ph sz="half" idx="1"/>
          </p:nvPr>
        </p:nvSpPr>
        <p:spPr>
          <a:xfrm>
            <a:off x="385192" y="1121494"/>
            <a:ext cx="4038600" cy="3394472"/>
          </a:xfrm>
        </p:spPr>
        <p:txBody>
          <a:bodyPr/>
          <a:lstStyle/>
          <a:p>
            <a:r>
              <a:rPr lang="en-AU" sz="2000" dirty="0"/>
              <a:t>Barley malt extract</a:t>
            </a:r>
          </a:p>
          <a:p>
            <a:r>
              <a:rPr lang="en-AU" sz="2000" dirty="0"/>
              <a:t>Brown rice syrup</a:t>
            </a:r>
          </a:p>
          <a:p>
            <a:r>
              <a:rPr lang="en-AU" sz="2000" dirty="0"/>
              <a:t>Brown sugar</a:t>
            </a:r>
          </a:p>
          <a:p>
            <a:r>
              <a:rPr lang="en-AU" sz="2000" dirty="0"/>
              <a:t>Cane sugar</a:t>
            </a:r>
          </a:p>
          <a:p>
            <a:r>
              <a:rPr lang="en-AU" sz="2000" dirty="0"/>
              <a:t>Corn syrup </a:t>
            </a:r>
          </a:p>
          <a:p>
            <a:r>
              <a:rPr lang="en-AU" sz="2000" dirty="0"/>
              <a:t>Fruit juice/puree concentrate</a:t>
            </a:r>
          </a:p>
          <a:p>
            <a:r>
              <a:rPr lang="en-AU" sz="2000" dirty="0"/>
              <a:t>Glucose</a:t>
            </a:r>
          </a:p>
          <a:p>
            <a:r>
              <a:rPr lang="en-AU" sz="2000" dirty="0"/>
              <a:t>Golden syrup </a:t>
            </a:r>
          </a:p>
          <a:p>
            <a:r>
              <a:rPr lang="en-AU" sz="2000" dirty="0"/>
              <a:t>High fructose corn syrup</a:t>
            </a:r>
          </a:p>
          <a:p>
            <a:endParaRPr lang="en-AU" sz="2000" dirty="0"/>
          </a:p>
          <a:p>
            <a:endParaRPr lang="en-AU" sz="2000" dirty="0"/>
          </a:p>
        </p:txBody>
      </p:sp>
      <p:sp>
        <p:nvSpPr>
          <p:cNvPr id="9" name="Content Placeholder 8">
            <a:extLst>
              <a:ext uri="{FF2B5EF4-FFF2-40B4-BE49-F238E27FC236}">
                <a16:creationId xmlns:a16="http://schemas.microsoft.com/office/drawing/2014/main" id="{E2F287F5-F3FB-17EC-68F6-80BFCC919929}"/>
              </a:ext>
            </a:extLst>
          </p:cNvPr>
          <p:cNvSpPr>
            <a:spLocks noGrp="1"/>
          </p:cNvSpPr>
          <p:nvPr>
            <p:ph sz="half" idx="2"/>
          </p:nvPr>
        </p:nvSpPr>
        <p:spPr>
          <a:xfrm>
            <a:off x="4703441" y="1121494"/>
            <a:ext cx="4038600" cy="3394472"/>
          </a:xfrm>
        </p:spPr>
        <p:txBody>
          <a:bodyPr/>
          <a:lstStyle/>
          <a:p>
            <a:r>
              <a:rPr lang="en-AU" sz="2000" dirty="0"/>
              <a:t>Honey</a:t>
            </a:r>
          </a:p>
          <a:p>
            <a:r>
              <a:rPr lang="en-AU" sz="2000" dirty="0"/>
              <a:t>Invert sugar</a:t>
            </a:r>
          </a:p>
          <a:p>
            <a:r>
              <a:rPr lang="en-AU" sz="2000" dirty="0"/>
              <a:t>Malt</a:t>
            </a:r>
          </a:p>
          <a:p>
            <a:r>
              <a:rPr lang="en-AU" sz="2000" dirty="0"/>
              <a:t>Maple syrup</a:t>
            </a:r>
          </a:p>
          <a:p>
            <a:r>
              <a:rPr lang="en-AU" sz="2000" dirty="0"/>
              <a:t>Molasses</a:t>
            </a:r>
          </a:p>
          <a:p>
            <a:r>
              <a:rPr lang="en-AU" sz="2000" dirty="0"/>
              <a:t>Raw sugar</a:t>
            </a:r>
          </a:p>
          <a:p>
            <a:r>
              <a:rPr lang="en-AU" sz="2000" dirty="0"/>
              <a:t>Rice malt syrup</a:t>
            </a:r>
          </a:p>
          <a:p>
            <a:r>
              <a:rPr lang="en-AU" sz="2000" dirty="0"/>
              <a:t>Rice syrup</a:t>
            </a:r>
          </a:p>
          <a:p>
            <a:r>
              <a:rPr lang="en-AU" sz="2000" dirty="0"/>
              <a:t>Sucrose</a:t>
            </a:r>
          </a:p>
        </p:txBody>
      </p:sp>
      <p:pic>
        <p:nvPicPr>
          <p:cNvPr id="3074" name="Picture 2" descr="Free Close-Up Photo of Sugar Cubes in Glass Jar Stock Photo">
            <a:extLst>
              <a:ext uri="{FF2B5EF4-FFF2-40B4-BE49-F238E27FC236}">
                <a16:creationId xmlns:a16="http://schemas.microsoft.com/office/drawing/2014/main" id="{3C196EF6-4F2A-4156-EB4B-F8193E465C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486" t="57964" r="15240" b="3430"/>
          <a:stretch/>
        </p:blipFill>
        <p:spPr bwMode="auto">
          <a:xfrm>
            <a:off x="7202762" y="123478"/>
            <a:ext cx="1818928" cy="15156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F2435F2-D8E4-1131-444B-1B3608DE6BD7}"/>
              </a:ext>
            </a:extLst>
          </p:cNvPr>
          <p:cNvSpPr txBox="1"/>
          <p:nvPr/>
        </p:nvSpPr>
        <p:spPr>
          <a:xfrm>
            <a:off x="111457" y="4594623"/>
            <a:ext cx="6946293" cy="230832"/>
          </a:xfrm>
          <a:prstGeom prst="rect">
            <a:avLst/>
          </a:prstGeom>
          <a:noFill/>
        </p:spPr>
        <p:txBody>
          <a:bodyPr wrap="square">
            <a:spAutoFit/>
          </a:bodyPr>
          <a:lstStyle/>
          <a:p>
            <a:r>
              <a:rPr lang="en-AU" sz="900" b="0" i="0" dirty="0">
                <a:solidFill>
                  <a:srgbClr val="000000"/>
                </a:solidFill>
                <a:effectLst/>
                <a:latin typeface="Arial" panose="020B0604020202020204" pitchFamily="34" charset="0"/>
              </a:rPr>
              <a:t>Photo by Suzy Hazelwood from </a:t>
            </a:r>
            <a:r>
              <a:rPr lang="en-AU" sz="900" b="0" i="0" dirty="0" err="1">
                <a:solidFill>
                  <a:srgbClr val="000000"/>
                </a:solidFill>
                <a:effectLst/>
                <a:latin typeface="Arial" panose="020B0604020202020204" pitchFamily="34" charset="0"/>
              </a:rPr>
              <a:t>Pexels</a:t>
            </a:r>
            <a:r>
              <a:rPr lang="en-AU" sz="900" b="0" i="0" dirty="0">
                <a:solidFill>
                  <a:srgbClr val="000000"/>
                </a:solidFill>
                <a:effectLst/>
                <a:latin typeface="Arial" panose="020B0604020202020204" pitchFamily="34" charset="0"/>
              </a:rPr>
              <a:t>: https://www.pexels.com/photo/close-up-photo-of-sugar-cubes-in-glass-jar-2523650/</a:t>
            </a:r>
            <a:endParaRPr lang="en-AU" sz="900" dirty="0">
              <a:latin typeface="Arial" panose="020B0604020202020204" pitchFamily="34" charset="0"/>
            </a:endParaRPr>
          </a:p>
        </p:txBody>
      </p:sp>
    </p:spTree>
    <p:extLst>
      <p:ext uri="{BB962C8B-B14F-4D97-AF65-F5344CB8AC3E}">
        <p14:creationId xmlns:p14="http://schemas.microsoft.com/office/powerpoint/2010/main" val="1566558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F249BF-ACA7-99A9-AAAD-23E99BCFE4DA}"/>
              </a:ext>
            </a:extLst>
          </p:cNvPr>
          <p:cNvSpPr>
            <a:spLocks noGrp="1"/>
          </p:cNvSpPr>
          <p:nvPr>
            <p:ph type="title"/>
          </p:nvPr>
        </p:nvSpPr>
        <p:spPr/>
        <p:txBody>
          <a:bodyPr/>
          <a:lstStyle/>
          <a:p>
            <a:r>
              <a:rPr lang="en-AU" dirty="0"/>
              <a:t>Spot the added sugars!</a:t>
            </a:r>
          </a:p>
        </p:txBody>
      </p:sp>
      <p:sp>
        <p:nvSpPr>
          <p:cNvPr id="6" name="Content Placeholder 5">
            <a:extLst>
              <a:ext uri="{FF2B5EF4-FFF2-40B4-BE49-F238E27FC236}">
                <a16:creationId xmlns:a16="http://schemas.microsoft.com/office/drawing/2014/main" id="{CA708B09-DC75-6189-2A4F-F0BF409A36D9}"/>
              </a:ext>
            </a:extLst>
          </p:cNvPr>
          <p:cNvSpPr>
            <a:spLocks noGrp="1"/>
          </p:cNvSpPr>
          <p:nvPr>
            <p:ph idx="1"/>
          </p:nvPr>
        </p:nvSpPr>
        <p:spPr>
          <a:xfrm>
            <a:off x="395536" y="1203598"/>
            <a:ext cx="8496944" cy="3277760"/>
          </a:xfrm>
        </p:spPr>
        <p:txBody>
          <a:bodyPr/>
          <a:lstStyle/>
          <a:p>
            <a:pPr marL="0" indent="0">
              <a:buNone/>
            </a:pPr>
            <a:r>
              <a:rPr lang="en-AU" sz="2200" b="1" i="0" dirty="0">
                <a:effectLst/>
              </a:rPr>
              <a:t>Ingredients: </a:t>
            </a:r>
            <a:r>
              <a:rPr lang="en-AU" sz="2200" i="0" dirty="0">
                <a:effectLst/>
              </a:rPr>
              <a:t>Wheat Flour, Apple &amp; Raspberry Paste (30%) [Fruit Puree Concentrate (42%) (Apple (87%), Raspberry (13%)), Sugar, Glucose, Humectant (Glycerol), Wheat Fibre, Citrus Fibre, Acid (Citric), Natural Flavour, Natural Colour (163)], Dextrose, Water, Wholegrain Oat Flour (5%), Butter (Contains Milk), Sugar, Whey Powder (From Milk), Humectant (Glycerol), Canola Oil, Raising Agent (500, 450, 341, 541), Whey Protein Concentrate (From Milk), Natural Flavour, Emulsifier (Soy Lecithin), Caramelised Sugar.</a:t>
            </a:r>
            <a:endParaRPr lang="en-AU" sz="2200" dirty="0"/>
          </a:p>
        </p:txBody>
      </p:sp>
    </p:spTree>
    <p:extLst>
      <p:ext uri="{BB962C8B-B14F-4D97-AF65-F5344CB8AC3E}">
        <p14:creationId xmlns:p14="http://schemas.microsoft.com/office/powerpoint/2010/main" val="3205128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F249BF-ACA7-99A9-AAAD-23E99BCFE4DA}"/>
              </a:ext>
            </a:extLst>
          </p:cNvPr>
          <p:cNvSpPr>
            <a:spLocks noGrp="1"/>
          </p:cNvSpPr>
          <p:nvPr>
            <p:ph type="title"/>
          </p:nvPr>
        </p:nvSpPr>
        <p:spPr/>
        <p:txBody>
          <a:bodyPr/>
          <a:lstStyle/>
          <a:p>
            <a:r>
              <a:rPr lang="en-AU" dirty="0"/>
              <a:t>Spot the added sugars!</a:t>
            </a:r>
          </a:p>
        </p:txBody>
      </p:sp>
      <p:sp>
        <p:nvSpPr>
          <p:cNvPr id="6" name="Content Placeholder 5">
            <a:extLst>
              <a:ext uri="{FF2B5EF4-FFF2-40B4-BE49-F238E27FC236}">
                <a16:creationId xmlns:a16="http://schemas.microsoft.com/office/drawing/2014/main" id="{CA708B09-DC75-6189-2A4F-F0BF409A36D9}"/>
              </a:ext>
            </a:extLst>
          </p:cNvPr>
          <p:cNvSpPr>
            <a:spLocks noGrp="1"/>
          </p:cNvSpPr>
          <p:nvPr>
            <p:ph idx="1"/>
          </p:nvPr>
        </p:nvSpPr>
        <p:spPr>
          <a:xfrm>
            <a:off x="395536" y="1203598"/>
            <a:ext cx="8496944" cy="3277760"/>
          </a:xfrm>
        </p:spPr>
        <p:txBody>
          <a:bodyPr/>
          <a:lstStyle/>
          <a:p>
            <a:pPr marL="0" indent="0">
              <a:buNone/>
            </a:pPr>
            <a:r>
              <a:rPr lang="en-AU" sz="2200" b="1" i="0" dirty="0">
                <a:effectLst/>
              </a:rPr>
              <a:t>Ingredients: </a:t>
            </a:r>
            <a:r>
              <a:rPr lang="en-AU" sz="2200" i="0" dirty="0">
                <a:effectLst/>
              </a:rPr>
              <a:t>Wheat Flour, </a:t>
            </a:r>
            <a:r>
              <a:rPr lang="en-AU" sz="2200" i="0" dirty="0">
                <a:solidFill>
                  <a:srgbClr val="FF0000"/>
                </a:solidFill>
                <a:effectLst/>
              </a:rPr>
              <a:t>Apple &amp; Raspberry Paste (30%)</a:t>
            </a:r>
            <a:r>
              <a:rPr lang="en-AU" sz="2200" i="0" dirty="0">
                <a:solidFill>
                  <a:srgbClr val="666666"/>
                </a:solidFill>
                <a:effectLst/>
              </a:rPr>
              <a:t> </a:t>
            </a:r>
            <a:r>
              <a:rPr lang="en-AU" sz="2200" i="0" dirty="0">
                <a:effectLst/>
              </a:rPr>
              <a:t>[</a:t>
            </a:r>
            <a:r>
              <a:rPr lang="en-AU" sz="2200" i="0" dirty="0">
                <a:solidFill>
                  <a:srgbClr val="FF0000"/>
                </a:solidFill>
                <a:effectLst/>
              </a:rPr>
              <a:t>Fruit Puree Concentrate (42%)</a:t>
            </a:r>
            <a:r>
              <a:rPr lang="en-AU" sz="2200" i="0" dirty="0">
                <a:solidFill>
                  <a:srgbClr val="666666"/>
                </a:solidFill>
                <a:effectLst/>
              </a:rPr>
              <a:t> </a:t>
            </a:r>
            <a:r>
              <a:rPr lang="en-AU" sz="2200" i="0" dirty="0">
                <a:solidFill>
                  <a:srgbClr val="FF0000"/>
                </a:solidFill>
                <a:effectLst/>
              </a:rPr>
              <a:t>(Apple (87%), Raspberry (13%)</a:t>
            </a:r>
            <a:r>
              <a:rPr lang="en-AU" sz="2200" i="0" dirty="0">
                <a:effectLst/>
              </a:rPr>
              <a:t>),</a:t>
            </a:r>
            <a:r>
              <a:rPr lang="en-AU" sz="2200" i="0" dirty="0">
                <a:solidFill>
                  <a:srgbClr val="666666"/>
                </a:solidFill>
                <a:effectLst/>
              </a:rPr>
              <a:t> </a:t>
            </a:r>
            <a:r>
              <a:rPr lang="en-AU" sz="2200" i="0" dirty="0">
                <a:solidFill>
                  <a:srgbClr val="FF0000"/>
                </a:solidFill>
                <a:effectLst/>
              </a:rPr>
              <a:t>Sugar</a:t>
            </a:r>
            <a:r>
              <a:rPr lang="en-AU" sz="2200" i="0" dirty="0">
                <a:solidFill>
                  <a:srgbClr val="666666"/>
                </a:solidFill>
                <a:effectLst/>
              </a:rPr>
              <a:t>, </a:t>
            </a:r>
            <a:r>
              <a:rPr lang="en-AU" sz="2200" i="0" dirty="0">
                <a:solidFill>
                  <a:srgbClr val="FF0000"/>
                </a:solidFill>
                <a:effectLst/>
              </a:rPr>
              <a:t>Glucose</a:t>
            </a:r>
            <a:r>
              <a:rPr lang="en-AU" sz="2200" i="0" dirty="0">
                <a:effectLst/>
              </a:rPr>
              <a:t>, Humectant (Glycerol), Wheat Fibre, Citrus Fibre, Acid (Citric), Natural Flavour, Natural Colour (163)], </a:t>
            </a:r>
            <a:r>
              <a:rPr lang="en-AU" sz="2200" i="0" dirty="0">
                <a:solidFill>
                  <a:srgbClr val="FF0000"/>
                </a:solidFill>
                <a:effectLst/>
              </a:rPr>
              <a:t>Dextrose</a:t>
            </a:r>
            <a:r>
              <a:rPr lang="en-AU" sz="2200" i="0" dirty="0">
                <a:effectLst/>
              </a:rPr>
              <a:t>, Water, Wholegrain Oat Flour (5%), Butter (Contains Milk), </a:t>
            </a:r>
            <a:r>
              <a:rPr lang="en-AU" sz="2200" i="0" dirty="0">
                <a:solidFill>
                  <a:srgbClr val="FF0000"/>
                </a:solidFill>
                <a:effectLst/>
              </a:rPr>
              <a:t>Sugar</a:t>
            </a:r>
            <a:r>
              <a:rPr lang="en-AU" sz="2200" i="0" dirty="0">
                <a:effectLst/>
              </a:rPr>
              <a:t>, Whey Powder (From Milk), Humectant (Glycerol), Canola Oil, Raising Agent (500, 450, 341, 541), Whey Protein Concentrate (From Milk), Natural Flavour, Emulsifier (Soy Lecithin),</a:t>
            </a:r>
            <a:r>
              <a:rPr lang="en-AU" sz="2200" i="0" dirty="0">
                <a:solidFill>
                  <a:srgbClr val="666666"/>
                </a:solidFill>
                <a:effectLst/>
              </a:rPr>
              <a:t> </a:t>
            </a:r>
            <a:r>
              <a:rPr lang="en-AU" sz="2200" i="0" dirty="0">
                <a:solidFill>
                  <a:srgbClr val="FF0000"/>
                </a:solidFill>
                <a:effectLst/>
              </a:rPr>
              <a:t>Caramelised Sugar</a:t>
            </a:r>
            <a:r>
              <a:rPr lang="en-AU" sz="2200" i="0" dirty="0">
                <a:effectLst/>
              </a:rPr>
              <a:t>.</a:t>
            </a:r>
            <a:endParaRPr lang="en-AU" sz="2200" dirty="0"/>
          </a:p>
        </p:txBody>
      </p:sp>
    </p:spTree>
    <p:extLst>
      <p:ext uri="{BB962C8B-B14F-4D97-AF65-F5344CB8AC3E}">
        <p14:creationId xmlns:p14="http://schemas.microsoft.com/office/powerpoint/2010/main" val="332556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are sugary drinks?</a:t>
            </a:r>
          </a:p>
        </p:txBody>
      </p:sp>
      <p:pic>
        <p:nvPicPr>
          <p:cNvPr id="17" name="Picture 16"/>
          <p:cNvPicPr>
            <a:picLocks noChangeAspect="1"/>
          </p:cNvPicPr>
          <p:nvPr/>
        </p:nvPicPr>
        <p:blipFill>
          <a:blip r:embed="rId3"/>
          <a:stretch>
            <a:fillRect/>
          </a:stretch>
        </p:blipFill>
        <p:spPr>
          <a:xfrm>
            <a:off x="395536" y="1096327"/>
            <a:ext cx="4464496" cy="3498208"/>
          </a:xfrm>
          <a:prstGeom prst="rect">
            <a:avLst/>
          </a:prstGeom>
        </p:spPr>
      </p:pic>
    </p:spTree>
    <p:extLst>
      <p:ext uri="{BB962C8B-B14F-4D97-AF65-F5344CB8AC3E}">
        <p14:creationId xmlns:p14="http://schemas.microsoft.com/office/powerpoint/2010/main" val="1732433258"/>
      </p:ext>
    </p:extLst>
  </p:cSld>
  <p:clrMapOvr>
    <a:masterClrMapping/>
  </p:clrMapOvr>
</p:sld>
</file>

<file path=ppt/theme/theme1.xml><?xml version="1.0" encoding="utf-8"?>
<a:theme xmlns:a="http://schemas.openxmlformats.org/drawingml/2006/main" name="2013-04 LiveLigh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F1C570AB1E1A41AE880500FE994805" ma:contentTypeVersion="14" ma:contentTypeDescription="Create a new document." ma:contentTypeScope="" ma:versionID="f3d6c4c97d9dfa54485ed38d07713cf5">
  <xsd:schema xmlns:xsd="http://www.w3.org/2001/XMLSchema" xmlns:xs="http://www.w3.org/2001/XMLSchema" xmlns:p="http://schemas.microsoft.com/office/2006/metadata/properties" xmlns:ns3="b1237bee-2c65-495a-8d9f-f0cd49e950e8" xmlns:ns4="51f3c9fa-0f8a-4cae-9447-10f541a47e5b" targetNamespace="http://schemas.microsoft.com/office/2006/metadata/properties" ma:root="true" ma:fieldsID="484da4b54673673fa2b53fdd708ba269" ns3:_="" ns4:_="">
    <xsd:import namespace="b1237bee-2c65-495a-8d9f-f0cd49e950e8"/>
    <xsd:import namespace="51f3c9fa-0f8a-4cae-9447-10f541a47e5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237bee-2c65-495a-8d9f-f0cd49e950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f3c9fa-0f8a-4cae-9447-10f541a47e5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442FEE-FBFE-4DEB-A360-504894FC11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237bee-2c65-495a-8d9f-f0cd49e950e8"/>
    <ds:schemaRef ds:uri="51f3c9fa-0f8a-4cae-9447-10f541a47e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B0362D-CCB6-4DC6-8DC7-59CBAEF42603}">
  <ds:schemaRefs>
    <ds:schemaRef ds:uri="http://schemas.microsoft.com/sharepoint/v3/contenttype/forms"/>
  </ds:schemaRefs>
</ds:datastoreItem>
</file>

<file path=customXml/itemProps3.xml><?xml version="1.0" encoding="utf-8"?>
<ds:datastoreItem xmlns:ds="http://schemas.openxmlformats.org/officeDocument/2006/customXml" ds:itemID="{DA34725A-0644-4B7E-830C-5175FE59D5CE}">
  <ds:schemaRefs>
    <ds:schemaRef ds:uri="http://purl.org/dc/terms/"/>
    <ds:schemaRef ds:uri="http://schemas.microsoft.com/office/infopath/2007/PartnerControls"/>
    <ds:schemaRef ds:uri="http://schemas.microsoft.com/office/2006/documentManagement/types"/>
    <ds:schemaRef ds:uri="51f3c9fa-0f8a-4cae-9447-10f541a47e5b"/>
    <ds:schemaRef ds:uri="http://purl.org/dc/elements/1.1/"/>
    <ds:schemaRef ds:uri="http://schemas.openxmlformats.org/package/2006/metadata/core-properties"/>
    <ds:schemaRef ds:uri="b1237bee-2c65-495a-8d9f-f0cd49e950e8"/>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2013-04 LiveLighter template</Template>
  <TotalTime>12932</TotalTime>
  <Words>2492</Words>
  <Application>Microsoft Office PowerPoint</Application>
  <PresentationFormat>On-screen Show (16:9)</PresentationFormat>
  <Paragraphs>234</Paragraphs>
  <Slides>34</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Foco</vt:lpstr>
      <vt:lpstr>2013-04 LiveLighter template</vt:lpstr>
      <vt:lpstr>Not so sweet on the sweet stuff Hidden sugars and how to avoid them</vt:lpstr>
      <vt:lpstr>Acknowledgement of country</vt:lpstr>
      <vt:lpstr>On the menu today</vt:lpstr>
      <vt:lpstr>Where do we find sugar?</vt:lpstr>
      <vt:lpstr>Sugar and health</vt:lpstr>
      <vt:lpstr>Other names for sugar…</vt:lpstr>
      <vt:lpstr>Spot the added sugars!</vt:lpstr>
      <vt:lpstr>Spot the added sugars!</vt:lpstr>
      <vt:lpstr>What are sugary drinks?</vt:lpstr>
      <vt:lpstr>Sugary drinks contain more kilojoules than you might expect!</vt:lpstr>
      <vt:lpstr>What happens to your teeth when you have a sugary drink?</vt:lpstr>
      <vt:lpstr>How much sugar is in…  </vt:lpstr>
      <vt:lpstr>How much sugar is in…</vt:lpstr>
      <vt:lpstr>How much sugar is in…</vt:lpstr>
      <vt:lpstr>How much sugar is in…</vt:lpstr>
      <vt:lpstr>How much sugar is in…</vt:lpstr>
      <vt:lpstr>How much sugar is in…</vt:lpstr>
      <vt:lpstr>How much sugar is in…</vt:lpstr>
      <vt:lpstr>How much sugar is in…</vt:lpstr>
      <vt:lpstr>How much sugar is in…</vt:lpstr>
      <vt:lpstr>Stretch break!</vt:lpstr>
      <vt:lpstr>The sneaky sugar in “healthy” drinks </vt:lpstr>
      <vt:lpstr>Sports drinks</vt:lpstr>
      <vt:lpstr>Diet drinks</vt:lpstr>
      <vt:lpstr>Fruit drinks</vt:lpstr>
      <vt:lpstr>Fruit juice</vt:lpstr>
      <vt:lpstr>Smoothies</vt:lpstr>
      <vt:lpstr>Coconut water</vt:lpstr>
      <vt:lpstr>Healthy drinks</vt:lpstr>
      <vt:lpstr>Am I drinking enough water?</vt:lpstr>
      <vt:lpstr>Sugary drinks calculator</vt:lpstr>
      <vt:lpstr>Summary</vt:lpstr>
      <vt:lpstr>Free LiveLighter tools and resources</vt:lpstr>
      <vt:lpstr>Questions?</vt:lpstr>
    </vt:vector>
  </TitlesOfParts>
  <Company>Cancer Council of 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LIVELIGHTER CAMPAIGN</dc:title>
  <dc:creator>Steve Pratt</dc:creator>
  <cp:lastModifiedBy>Ainslie Sartori</cp:lastModifiedBy>
  <cp:revision>1140</cp:revision>
  <cp:lastPrinted>2019-03-05T03:08:51Z</cp:lastPrinted>
  <dcterms:created xsi:type="dcterms:W3CDTF">2013-05-06T00:14:47Z</dcterms:created>
  <dcterms:modified xsi:type="dcterms:W3CDTF">2023-04-27T08:32:09Z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0x01010056F1C570AB1E1A41AE880500FE994805</vt:lpwstr>
  </property>
</Properties>
</file>